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317" r:id="rId3"/>
    <p:sldId id="319" r:id="rId4"/>
    <p:sldId id="320" r:id="rId5"/>
    <p:sldId id="321" r:id="rId6"/>
    <p:sldId id="322" r:id="rId7"/>
    <p:sldId id="323" r:id="rId8"/>
    <p:sldId id="324" r:id="rId9"/>
    <p:sldId id="325" r:id="rId10"/>
    <p:sldId id="267" r:id="rId11"/>
    <p:sldId id="340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57" r:id="rId24"/>
    <p:sldId id="337" r:id="rId25"/>
    <p:sldId id="339" r:id="rId26"/>
    <p:sldId id="342" r:id="rId27"/>
    <p:sldId id="358" r:id="rId28"/>
    <p:sldId id="344" r:id="rId29"/>
    <p:sldId id="346" r:id="rId30"/>
    <p:sldId id="354" r:id="rId31"/>
    <p:sldId id="345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5" r:id="rId40"/>
    <p:sldId id="359" r:id="rId41"/>
    <p:sldId id="356" r:id="rId42"/>
    <p:sldId id="360" r:id="rId43"/>
    <p:sldId id="361" r:id="rId44"/>
    <p:sldId id="316" r:id="rId4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E61CCE-59C7-4805-90A7-467A4DB8044F}">
  <a:tblStyle styleId="{19E61CCE-59C7-4805-90A7-467A4DB8044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1FA"/>
          </a:solidFill>
        </a:fill>
      </a:tcStyle>
    </a:wholeTbl>
    <a:band1H>
      <a:tcTxStyle/>
      <a:tcStyle>
        <a:tcBdr/>
        <a:fill>
          <a:solidFill>
            <a:srgbClr val="CBE2F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E2F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7371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8328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6667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2060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9780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1696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4028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1846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3942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7915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4199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1364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0927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248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727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204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1579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9211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988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6755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01492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986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65237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Shape 95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8973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604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2226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5665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9602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4629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22" name="Shape 2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/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15" name="Shape 15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36.svg"/><Relationship Id="rId4" Type="http://schemas.openxmlformats.org/officeDocument/2006/relationships/image" Target="../media/image40.sv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4.sv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4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42.svg"/><Relationship Id="rId4" Type="http://schemas.openxmlformats.org/officeDocument/2006/relationships/image" Target="../media/image44.svg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Relationship Id="rId9" Type="http://schemas.openxmlformats.org/officeDocument/2006/relationships/image" Target="../media/image78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Relationship Id="rId9" Type="http://schemas.openxmlformats.org/officeDocument/2006/relationships/image" Target="../media/image86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svg"/><Relationship Id="rId7" Type="http://schemas.openxmlformats.org/officeDocument/2006/relationships/image" Target="../media/image92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Relationship Id="rId9" Type="http://schemas.openxmlformats.org/officeDocument/2006/relationships/image" Target="../media/image94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7" Type="http://schemas.openxmlformats.org/officeDocument/2006/relationships/image" Target="../media/image100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61171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pt-BR" sz="6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e Controle de um </a:t>
            </a:r>
            <a:r>
              <a:rPr lang="pt-BR" sz="6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Levitador</a:t>
            </a:r>
            <a:r>
              <a:rPr lang="pt-BR" sz="6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Ar</a:t>
            </a:r>
            <a:endParaRPr sz="6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97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MATEUS MARTÍNEZ DE LUCENA</a:t>
            </a:r>
            <a:endParaRPr dirty="0"/>
          </a:p>
          <a:p>
            <a:pPr marL="0" marR="0" lvl="0" indent="0" algn="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None/>
            </a:pPr>
            <a:r>
              <a:rPr lang="pt-BR" sz="1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ORIENTADOR: PROF. IURY VALENTE DE BESSA</a:t>
            </a:r>
            <a:endParaRPr dirty="0"/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7280" y="4455620"/>
            <a:ext cx="1284423" cy="1301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A4506FD-3310-4F6B-818F-72FA3E62C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35" y="63724"/>
            <a:ext cx="5029636" cy="12599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Resposta ao degrau do sistema modelado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55DA448-2939-4EFB-81C1-D69EB5A1F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1697285"/>
            <a:ext cx="114300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Caixa Preta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AABA996-334B-4C7B-A9F8-2DA3C70E1128}"/>
              </a:ext>
            </a:extLst>
          </p:cNvPr>
          <p:cNvSpPr/>
          <p:nvPr/>
        </p:nvSpPr>
        <p:spPr>
          <a:xfrm>
            <a:off x="5298558" y="2249373"/>
            <a:ext cx="1594883" cy="102072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Sistema</a:t>
            </a:r>
          </a:p>
        </p:txBody>
      </p:sp>
    </p:spTree>
    <p:extLst>
      <p:ext uri="{BB962C8B-B14F-4D97-AF65-F5344CB8AC3E}">
        <p14:creationId xmlns:p14="http://schemas.microsoft.com/office/powerpoint/2010/main" val="1982924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Caixa Preta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AABA996-334B-4C7B-A9F8-2DA3C70E1128}"/>
              </a:ext>
            </a:extLst>
          </p:cNvPr>
          <p:cNvSpPr/>
          <p:nvPr/>
        </p:nvSpPr>
        <p:spPr>
          <a:xfrm>
            <a:off x="5298558" y="2249373"/>
            <a:ext cx="1594883" cy="102072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Sistema</a:t>
            </a: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4075814" y="2424809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u</a:t>
            </a:r>
          </a:p>
        </p:txBody>
      </p:sp>
    </p:spTree>
    <p:extLst>
      <p:ext uri="{BB962C8B-B14F-4D97-AF65-F5344CB8AC3E}">
        <p14:creationId xmlns:p14="http://schemas.microsoft.com/office/powerpoint/2010/main" val="2177954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Caixa Preta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AABA996-334B-4C7B-A9F8-2DA3C70E1128}"/>
              </a:ext>
            </a:extLst>
          </p:cNvPr>
          <p:cNvSpPr/>
          <p:nvPr/>
        </p:nvSpPr>
        <p:spPr>
          <a:xfrm>
            <a:off x="5298558" y="2249373"/>
            <a:ext cx="1594883" cy="102072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Sistema</a:t>
            </a: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4075814" y="2424809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6893441" y="2424809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y</a:t>
            </a:r>
          </a:p>
        </p:txBody>
      </p:sp>
    </p:spTree>
    <p:extLst>
      <p:ext uri="{BB962C8B-B14F-4D97-AF65-F5344CB8AC3E}">
        <p14:creationId xmlns:p14="http://schemas.microsoft.com/office/powerpoint/2010/main" val="2188502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Caixa Preta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AABA996-334B-4C7B-A9F8-2DA3C70E1128}"/>
              </a:ext>
            </a:extLst>
          </p:cNvPr>
          <p:cNvSpPr/>
          <p:nvPr/>
        </p:nvSpPr>
        <p:spPr>
          <a:xfrm>
            <a:off x="5298558" y="2249373"/>
            <a:ext cx="1594883" cy="102072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Sistema</a:t>
            </a: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4075814" y="2424809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6893441" y="2424809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5298558" y="3447184"/>
            <a:ext cx="1594883" cy="102072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Identificação</a:t>
            </a:r>
          </a:p>
        </p:txBody>
      </p: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89C6E6F8-2A69-436B-BAEB-7852C97D126E}"/>
              </a:ext>
            </a:extLst>
          </p:cNvPr>
          <p:cNvCxnSpPr>
            <a:endCxn id="8" idx="1"/>
          </p:cNvCxnSpPr>
          <p:nvPr/>
        </p:nvCxnSpPr>
        <p:spPr>
          <a:xfrm rot="16200000" flipH="1">
            <a:off x="4423798" y="3082787"/>
            <a:ext cx="1033594" cy="7159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A145DE3D-FAC3-4714-823A-EBE9F575BA7E}"/>
              </a:ext>
            </a:extLst>
          </p:cNvPr>
          <p:cNvCxnSpPr>
            <a:endCxn id="8" idx="3"/>
          </p:cNvCxnSpPr>
          <p:nvPr/>
        </p:nvCxnSpPr>
        <p:spPr>
          <a:xfrm rot="5400000">
            <a:off x="6638175" y="3184828"/>
            <a:ext cx="1027985" cy="517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97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Caixa Preta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AABA996-334B-4C7B-A9F8-2DA3C70E1128}"/>
              </a:ext>
            </a:extLst>
          </p:cNvPr>
          <p:cNvSpPr/>
          <p:nvPr/>
        </p:nvSpPr>
        <p:spPr>
          <a:xfrm>
            <a:off x="5298558" y="2249373"/>
            <a:ext cx="1594883" cy="102072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Sistema</a:t>
            </a: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4075814" y="2424809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6893441" y="2424809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5298558" y="3447184"/>
            <a:ext cx="1594883" cy="102072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Identificação</a:t>
            </a:r>
          </a:p>
        </p:txBody>
      </p: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89C6E6F8-2A69-436B-BAEB-7852C97D126E}"/>
              </a:ext>
            </a:extLst>
          </p:cNvPr>
          <p:cNvCxnSpPr>
            <a:endCxn id="8" idx="1"/>
          </p:cNvCxnSpPr>
          <p:nvPr/>
        </p:nvCxnSpPr>
        <p:spPr>
          <a:xfrm rot="16200000" flipH="1">
            <a:off x="4423798" y="3082787"/>
            <a:ext cx="1033594" cy="7159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A145DE3D-FAC3-4714-823A-EBE9F575BA7E}"/>
              </a:ext>
            </a:extLst>
          </p:cNvPr>
          <p:cNvCxnSpPr>
            <a:endCxn id="8" idx="3"/>
          </p:cNvCxnSpPr>
          <p:nvPr/>
        </p:nvCxnSpPr>
        <p:spPr>
          <a:xfrm rot="5400000">
            <a:off x="6638175" y="3184828"/>
            <a:ext cx="1027985" cy="517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DD965A5E-CE8E-4101-8F18-643F6E595087}"/>
              </a:ext>
            </a:extLst>
          </p:cNvPr>
          <p:cNvSpPr/>
          <p:nvPr/>
        </p:nvSpPr>
        <p:spPr>
          <a:xfrm>
            <a:off x="5792971" y="4467909"/>
            <a:ext cx="606056" cy="646351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84FE643-9BBF-4609-8354-636CF0EE813A}"/>
              </a:ext>
            </a:extLst>
          </p:cNvPr>
          <p:cNvSpPr/>
          <p:nvPr/>
        </p:nvSpPr>
        <p:spPr>
          <a:xfrm>
            <a:off x="5298557" y="5116494"/>
            <a:ext cx="1594883" cy="102072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Modelo</a:t>
            </a:r>
          </a:p>
        </p:txBody>
      </p:sp>
    </p:spTree>
    <p:extLst>
      <p:ext uri="{BB962C8B-B14F-4D97-AF65-F5344CB8AC3E}">
        <p14:creationId xmlns:p14="http://schemas.microsoft.com/office/powerpoint/2010/main" val="439643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Mínimos Quadrados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MQ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4828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Mínimos Quadrados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MQ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DB374D0-E7CE-43A7-BA8D-B783B74F7762}"/>
                  </a:ext>
                </a:extLst>
              </p:cNvPr>
              <p:cNvSpPr txBox="1"/>
              <p:nvPr/>
            </p:nvSpPr>
            <p:spPr>
              <a:xfrm>
                <a:off x="1951075" y="3944684"/>
                <a:ext cx="157893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DB374D0-E7CE-43A7-BA8D-B783B74F7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75" y="3944684"/>
                <a:ext cx="1578935" cy="307777"/>
              </a:xfrm>
              <a:prstGeom prst="rect">
                <a:avLst/>
              </a:prstGeom>
              <a:blipFill>
                <a:blip r:embed="rId3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CA5AB30E-FD02-4909-95A4-EBB3F322F94B}"/>
              </a:ext>
            </a:extLst>
          </p:cNvPr>
          <p:cNvCxnSpPr>
            <a:endCxn id="5" idx="0"/>
          </p:cNvCxnSpPr>
          <p:nvPr/>
        </p:nvCxnSpPr>
        <p:spPr>
          <a:xfrm>
            <a:off x="1618276" y="3250666"/>
            <a:ext cx="1122267" cy="6940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9A0F4A97-7AFC-4370-8C34-2BB6C6B64235}"/>
              </a:ext>
            </a:extLst>
          </p:cNvPr>
          <p:cNvCxnSpPr>
            <a:endCxn id="5" idx="2"/>
          </p:cNvCxnSpPr>
          <p:nvPr/>
        </p:nvCxnSpPr>
        <p:spPr>
          <a:xfrm flipV="1">
            <a:off x="1618276" y="4252461"/>
            <a:ext cx="1122267" cy="8464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123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Mínimos Quadrados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MQ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DB374D0-E7CE-43A7-BA8D-B783B74F7762}"/>
                  </a:ext>
                </a:extLst>
              </p:cNvPr>
              <p:cNvSpPr txBox="1"/>
              <p:nvPr/>
            </p:nvSpPr>
            <p:spPr>
              <a:xfrm>
                <a:off x="1951075" y="3944684"/>
                <a:ext cx="157893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DB374D0-E7CE-43A7-BA8D-B783B74F7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75" y="3944684"/>
                <a:ext cx="1578935" cy="307777"/>
              </a:xfrm>
              <a:prstGeom prst="rect">
                <a:avLst/>
              </a:prstGeom>
              <a:blipFill>
                <a:blip r:embed="rId3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CA5AB30E-FD02-4909-95A4-EBB3F322F94B}"/>
              </a:ext>
            </a:extLst>
          </p:cNvPr>
          <p:cNvCxnSpPr>
            <a:endCxn id="5" idx="0"/>
          </p:cNvCxnSpPr>
          <p:nvPr/>
        </p:nvCxnSpPr>
        <p:spPr>
          <a:xfrm>
            <a:off x="1618276" y="3250666"/>
            <a:ext cx="1122267" cy="6940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9A0F4A97-7AFC-4370-8C34-2BB6C6B64235}"/>
              </a:ext>
            </a:extLst>
          </p:cNvPr>
          <p:cNvCxnSpPr>
            <a:endCxn id="5" idx="2"/>
          </p:cNvCxnSpPr>
          <p:nvPr/>
        </p:nvCxnSpPr>
        <p:spPr>
          <a:xfrm flipV="1">
            <a:off x="1618276" y="4252461"/>
            <a:ext cx="1122267" cy="8464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1CB4918-5E13-46EB-9A7C-A10F0DE77B7B}"/>
                  </a:ext>
                </a:extLst>
              </p:cNvPr>
              <p:cNvSpPr txBox="1"/>
              <p:nvPr/>
            </p:nvSpPr>
            <p:spPr>
              <a:xfrm>
                <a:off x="3963287" y="3944684"/>
                <a:ext cx="11528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1CB4918-5E13-46EB-9A7C-A10F0DE77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287" y="3944684"/>
                <a:ext cx="1152880" cy="307777"/>
              </a:xfrm>
              <a:prstGeom prst="rect">
                <a:avLst/>
              </a:prstGeom>
              <a:blipFill>
                <a:blip r:embed="rId4"/>
                <a:stretch>
                  <a:fillRect l="-4233" r="-4762"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485626B5-49D7-452E-AC18-4CDB471B3C71}"/>
              </a:ext>
            </a:extLst>
          </p:cNvPr>
          <p:cNvCxnSpPr>
            <a:endCxn id="16" idx="1"/>
          </p:cNvCxnSpPr>
          <p:nvPr/>
        </p:nvCxnSpPr>
        <p:spPr>
          <a:xfrm flipV="1">
            <a:off x="3317359" y="4098573"/>
            <a:ext cx="645928" cy="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544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Mínimos Quadrados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MQ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DB374D0-E7CE-43A7-BA8D-B783B74F7762}"/>
                  </a:ext>
                </a:extLst>
              </p:cNvPr>
              <p:cNvSpPr txBox="1"/>
              <p:nvPr/>
            </p:nvSpPr>
            <p:spPr>
              <a:xfrm>
                <a:off x="1951075" y="3944684"/>
                <a:ext cx="157893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DB374D0-E7CE-43A7-BA8D-B783B74F7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75" y="3944684"/>
                <a:ext cx="1578935" cy="307777"/>
              </a:xfrm>
              <a:prstGeom prst="rect">
                <a:avLst/>
              </a:prstGeom>
              <a:blipFill>
                <a:blip r:embed="rId3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CA5AB30E-FD02-4909-95A4-EBB3F322F94B}"/>
              </a:ext>
            </a:extLst>
          </p:cNvPr>
          <p:cNvCxnSpPr>
            <a:endCxn id="5" idx="0"/>
          </p:cNvCxnSpPr>
          <p:nvPr/>
        </p:nvCxnSpPr>
        <p:spPr>
          <a:xfrm>
            <a:off x="1618276" y="3250666"/>
            <a:ext cx="1122267" cy="6940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9A0F4A97-7AFC-4370-8C34-2BB6C6B64235}"/>
              </a:ext>
            </a:extLst>
          </p:cNvPr>
          <p:cNvCxnSpPr>
            <a:endCxn id="5" idx="2"/>
          </p:cNvCxnSpPr>
          <p:nvPr/>
        </p:nvCxnSpPr>
        <p:spPr>
          <a:xfrm flipV="1">
            <a:off x="1618276" y="4252461"/>
            <a:ext cx="1122267" cy="8464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1CB4918-5E13-46EB-9A7C-A10F0DE77B7B}"/>
                  </a:ext>
                </a:extLst>
              </p:cNvPr>
              <p:cNvSpPr txBox="1"/>
              <p:nvPr/>
            </p:nvSpPr>
            <p:spPr>
              <a:xfrm>
                <a:off x="3963287" y="3944684"/>
                <a:ext cx="11528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1CB4918-5E13-46EB-9A7C-A10F0DE77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287" y="3944684"/>
                <a:ext cx="1152880" cy="307777"/>
              </a:xfrm>
              <a:prstGeom prst="rect">
                <a:avLst/>
              </a:prstGeom>
              <a:blipFill>
                <a:blip r:embed="rId4"/>
                <a:stretch>
                  <a:fillRect l="-4233" r="-4762"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485626B5-49D7-452E-AC18-4CDB471B3C71}"/>
              </a:ext>
            </a:extLst>
          </p:cNvPr>
          <p:cNvCxnSpPr>
            <a:endCxn id="16" idx="1"/>
          </p:cNvCxnSpPr>
          <p:nvPr/>
        </p:nvCxnSpPr>
        <p:spPr>
          <a:xfrm flipV="1">
            <a:off x="3317359" y="4098573"/>
            <a:ext cx="645928" cy="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8B89C89E-242E-406B-A8EA-805294C0CA97}"/>
                  </a:ext>
                </a:extLst>
              </p:cNvPr>
              <p:cNvSpPr txBox="1"/>
              <p:nvPr/>
            </p:nvSpPr>
            <p:spPr>
              <a:xfrm>
                <a:off x="6472263" y="3849240"/>
                <a:ext cx="2564612" cy="498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8B89C89E-242E-406B-A8EA-805294C0C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263" y="3849240"/>
                <a:ext cx="2564612" cy="498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9CEFD620-BD18-41BD-AE91-0664F4FBDF31}"/>
              </a:ext>
            </a:extLst>
          </p:cNvPr>
          <p:cNvCxnSpPr>
            <a:stCxn id="16" idx="3"/>
          </p:cNvCxnSpPr>
          <p:nvPr/>
        </p:nvCxnSpPr>
        <p:spPr>
          <a:xfrm flipV="1">
            <a:off x="5116167" y="4098572"/>
            <a:ext cx="13560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92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Motivação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Image result for tunel de vento">
            <a:extLst>
              <a:ext uri="{FF2B5EF4-FFF2-40B4-BE49-F238E27FC236}">
                <a16:creationId xmlns:a16="http://schemas.microsoft.com/office/drawing/2014/main" id="{EE24CFE8-35E9-4917-AD43-6CA602EC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415" y="2351063"/>
            <a:ext cx="3445170" cy="21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109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Mínimos Quadrados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MQ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DB374D0-E7CE-43A7-BA8D-B783B74F7762}"/>
                  </a:ext>
                </a:extLst>
              </p:cNvPr>
              <p:cNvSpPr txBox="1"/>
              <p:nvPr/>
            </p:nvSpPr>
            <p:spPr>
              <a:xfrm>
                <a:off x="1951075" y="3944684"/>
                <a:ext cx="157893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DB374D0-E7CE-43A7-BA8D-B783B74F7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75" y="3944684"/>
                <a:ext cx="1578935" cy="307777"/>
              </a:xfrm>
              <a:prstGeom prst="rect">
                <a:avLst/>
              </a:prstGeom>
              <a:blipFill>
                <a:blip r:embed="rId3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CA5AB30E-FD02-4909-95A4-EBB3F322F94B}"/>
              </a:ext>
            </a:extLst>
          </p:cNvPr>
          <p:cNvCxnSpPr>
            <a:endCxn id="5" idx="0"/>
          </p:cNvCxnSpPr>
          <p:nvPr/>
        </p:nvCxnSpPr>
        <p:spPr>
          <a:xfrm>
            <a:off x="1618276" y="3250666"/>
            <a:ext cx="1122267" cy="6940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9A0F4A97-7AFC-4370-8C34-2BB6C6B64235}"/>
              </a:ext>
            </a:extLst>
          </p:cNvPr>
          <p:cNvCxnSpPr>
            <a:endCxn id="5" idx="2"/>
          </p:cNvCxnSpPr>
          <p:nvPr/>
        </p:nvCxnSpPr>
        <p:spPr>
          <a:xfrm flipV="1">
            <a:off x="1618276" y="4252461"/>
            <a:ext cx="1122267" cy="8464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1CB4918-5E13-46EB-9A7C-A10F0DE77B7B}"/>
                  </a:ext>
                </a:extLst>
              </p:cNvPr>
              <p:cNvSpPr txBox="1"/>
              <p:nvPr/>
            </p:nvSpPr>
            <p:spPr>
              <a:xfrm>
                <a:off x="3963287" y="3944684"/>
                <a:ext cx="11528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1CB4918-5E13-46EB-9A7C-A10F0DE77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287" y="3944684"/>
                <a:ext cx="1152880" cy="307777"/>
              </a:xfrm>
              <a:prstGeom prst="rect">
                <a:avLst/>
              </a:prstGeom>
              <a:blipFill>
                <a:blip r:embed="rId4"/>
                <a:stretch>
                  <a:fillRect l="-4233" r="-4762"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485626B5-49D7-452E-AC18-4CDB471B3C71}"/>
              </a:ext>
            </a:extLst>
          </p:cNvPr>
          <p:cNvCxnSpPr>
            <a:endCxn id="16" idx="1"/>
          </p:cNvCxnSpPr>
          <p:nvPr/>
        </p:nvCxnSpPr>
        <p:spPr>
          <a:xfrm flipV="1">
            <a:off x="3317359" y="4098573"/>
            <a:ext cx="645928" cy="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8B89C89E-242E-406B-A8EA-805294C0CA97}"/>
                  </a:ext>
                </a:extLst>
              </p:cNvPr>
              <p:cNvSpPr txBox="1"/>
              <p:nvPr/>
            </p:nvSpPr>
            <p:spPr>
              <a:xfrm>
                <a:off x="6472263" y="3849240"/>
                <a:ext cx="2564612" cy="498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8B89C89E-242E-406B-A8EA-805294C0C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263" y="3849240"/>
                <a:ext cx="2564612" cy="498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9CEFD620-BD18-41BD-AE91-0664F4FBDF31}"/>
              </a:ext>
            </a:extLst>
          </p:cNvPr>
          <p:cNvCxnSpPr>
            <a:stCxn id="16" idx="3"/>
          </p:cNvCxnSpPr>
          <p:nvPr/>
        </p:nvCxnSpPr>
        <p:spPr>
          <a:xfrm flipV="1">
            <a:off x="5116167" y="4098572"/>
            <a:ext cx="13560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91536F29-E4C0-4A94-B5EA-B72F690F2D3D}"/>
              </a:ext>
            </a:extLst>
          </p:cNvPr>
          <p:cNvCxnSpPr/>
          <p:nvPr/>
        </p:nvCxnSpPr>
        <p:spPr>
          <a:xfrm>
            <a:off x="9036875" y="4098571"/>
            <a:ext cx="1356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41645A90-4E70-4B34-A520-CEC98B7ACCA6}"/>
              </a:ext>
            </a:extLst>
          </p:cNvPr>
          <p:cNvSpPr/>
          <p:nvPr/>
        </p:nvSpPr>
        <p:spPr>
          <a:xfrm>
            <a:off x="10392972" y="3763646"/>
            <a:ext cx="1222744" cy="66985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Modelo</a:t>
            </a:r>
          </a:p>
        </p:txBody>
      </p:sp>
    </p:spTree>
    <p:extLst>
      <p:ext uri="{BB962C8B-B14F-4D97-AF65-F5344CB8AC3E}">
        <p14:creationId xmlns:p14="http://schemas.microsoft.com/office/powerpoint/2010/main" val="724840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Subespaços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Subespaços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F451399-AAC4-4201-AEDC-37F63CF8EDA4}"/>
              </a:ext>
            </a:extLst>
          </p:cNvPr>
          <p:cNvSpPr/>
          <p:nvPr/>
        </p:nvSpPr>
        <p:spPr>
          <a:xfrm>
            <a:off x="1767131" y="2317897"/>
            <a:ext cx="1073889" cy="3870251"/>
          </a:xfrm>
          <a:prstGeom prst="round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Blocos de </a:t>
            </a:r>
            <a:r>
              <a:rPr lang="pt-BR" dirty="0" err="1"/>
              <a:t>Hankel</a:t>
            </a:r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/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/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512B94BE-DC0E-4E4C-A2EA-C7C23CA53F00}"/>
              </a:ext>
            </a:extLst>
          </p:cNvPr>
          <p:cNvCxnSpPr>
            <a:endCxn id="4" idx="2"/>
          </p:cNvCxnSpPr>
          <p:nvPr/>
        </p:nvCxnSpPr>
        <p:spPr>
          <a:xfrm flipV="1">
            <a:off x="1618276" y="3074623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40CEF825-8CBC-491B-A478-916ED2C3DCC5}"/>
              </a:ext>
            </a:extLst>
          </p:cNvPr>
          <p:cNvCxnSpPr>
            <a:endCxn id="19" idx="0"/>
          </p:cNvCxnSpPr>
          <p:nvPr/>
        </p:nvCxnSpPr>
        <p:spPr>
          <a:xfrm>
            <a:off x="1618276" y="3250666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/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/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5D272991-C785-4044-91D9-04CE6D4F61A1}"/>
              </a:ext>
            </a:extLst>
          </p:cNvPr>
          <p:cNvCxnSpPr>
            <a:stCxn id="6" idx="3"/>
            <a:endCxn id="25" idx="2"/>
          </p:cNvCxnSpPr>
          <p:nvPr/>
        </p:nvCxnSpPr>
        <p:spPr>
          <a:xfrm flipV="1">
            <a:off x="1618276" y="4922856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: Angulado 29">
            <a:extLst>
              <a:ext uri="{FF2B5EF4-FFF2-40B4-BE49-F238E27FC236}">
                <a16:creationId xmlns:a16="http://schemas.microsoft.com/office/drawing/2014/main" id="{74CE0964-375C-48EF-8001-98CA7A6BCBC9}"/>
              </a:ext>
            </a:extLst>
          </p:cNvPr>
          <p:cNvCxnSpPr>
            <a:stCxn id="6" idx="3"/>
            <a:endCxn id="27" idx="0"/>
          </p:cNvCxnSpPr>
          <p:nvPr/>
        </p:nvCxnSpPr>
        <p:spPr>
          <a:xfrm>
            <a:off x="1618276" y="5098899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633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Subespaços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Subespaços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F451399-AAC4-4201-AEDC-37F63CF8EDA4}"/>
              </a:ext>
            </a:extLst>
          </p:cNvPr>
          <p:cNvSpPr/>
          <p:nvPr/>
        </p:nvSpPr>
        <p:spPr>
          <a:xfrm>
            <a:off x="1767131" y="2317897"/>
            <a:ext cx="1073889" cy="3870251"/>
          </a:xfrm>
          <a:prstGeom prst="round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Blocos de </a:t>
            </a:r>
            <a:r>
              <a:rPr lang="pt-BR" dirty="0" err="1"/>
              <a:t>Hankel</a:t>
            </a:r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/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/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512B94BE-DC0E-4E4C-A2EA-C7C23CA53F00}"/>
              </a:ext>
            </a:extLst>
          </p:cNvPr>
          <p:cNvCxnSpPr>
            <a:endCxn id="4" idx="2"/>
          </p:cNvCxnSpPr>
          <p:nvPr/>
        </p:nvCxnSpPr>
        <p:spPr>
          <a:xfrm flipV="1">
            <a:off x="1618276" y="3074623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40CEF825-8CBC-491B-A478-916ED2C3DCC5}"/>
              </a:ext>
            </a:extLst>
          </p:cNvPr>
          <p:cNvCxnSpPr>
            <a:endCxn id="19" idx="0"/>
          </p:cNvCxnSpPr>
          <p:nvPr/>
        </p:nvCxnSpPr>
        <p:spPr>
          <a:xfrm>
            <a:off x="1618276" y="3250666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/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/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5D272991-C785-4044-91D9-04CE6D4F61A1}"/>
              </a:ext>
            </a:extLst>
          </p:cNvPr>
          <p:cNvCxnSpPr>
            <a:stCxn id="6" idx="3"/>
            <a:endCxn id="25" idx="2"/>
          </p:cNvCxnSpPr>
          <p:nvPr/>
        </p:nvCxnSpPr>
        <p:spPr>
          <a:xfrm flipV="1">
            <a:off x="1618276" y="4922856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: Angulado 29">
            <a:extLst>
              <a:ext uri="{FF2B5EF4-FFF2-40B4-BE49-F238E27FC236}">
                <a16:creationId xmlns:a16="http://schemas.microsoft.com/office/drawing/2014/main" id="{74CE0964-375C-48EF-8001-98CA7A6BCBC9}"/>
              </a:ext>
            </a:extLst>
          </p:cNvPr>
          <p:cNvCxnSpPr>
            <a:stCxn id="6" idx="3"/>
            <a:endCxn id="27" idx="0"/>
          </p:cNvCxnSpPr>
          <p:nvPr/>
        </p:nvCxnSpPr>
        <p:spPr>
          <a:xfrm>
            <a:off x="1618276" y="5098899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90956BA9-5C83-47C9-87F1-FAD48D6C771E}"/>
                  </a:ext>
                </a:extLst>
              </p:cNvPr>
              <p:cNvSpPr/>
              <p:nvPr/>
            </p:nvSpPr>
            <p:spPr>
              <a:xfrm>
                <a:off x="2332265" y="4014118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90956BA9-5C83-47C9-87F1-FAD48D6C77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265" y="4014118"/>
                <a:ext cx="401912" cy="31776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6" name="Conector: Angulado 225">
            <a:extLst>
              <a:ext uri="{FF2B5EF4-FFF2-40B4-BE49-F238E27FC236}">
                <a16:creationId xmlns:a16="http://schemas.microsoft.com/office/drawing/2014/main" id="{CC3E2FD1-1CAF-4AEF-BE9E-3CB89391E2D2}"/>
              </a:ext>
            </a:extLst>
          </p:cNvPr>
          <p:cNvCxnSpPr>
            <a:stCxn id="4" idx="3"/>
            <a:endCxn id="35" idx="0"/>
          </p:cNvCxnSpPr>
          <p:nvPr/>
        </p:nvCxnSpPr>
        <p:spPr>
          <a:xfrm>
            <a:off x="2200940" y="2915740"/>
            <a:ext cx="332281" cy="10983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8366776A-E464-445E-B259-CEF00452EE8B}"/>
              </a:ext>
            </a:extLst>
          </p:cNvPr>
          <p:cNvCxnSpPr>
            <a:stCxn id="25" idx="3"/>
            <a:endCxn id="35" idx="2"/>
          </p:cNvCxnSpPr>
          <p:nvPr/>
        </p:nvCxnSpPr>
        <p:spPr>
          <a:xfrm flipV="1">
            <a:off x="2200940" y="4331885"/>
            <a:ext cx="332281" cy="432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871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Subespaços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Subespaços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F451399-AAC4-4201-AEDC-37F63CF8EDA4}"/>
              </a:ext>
            </a:extLst>
          </p:cNvPr>
          <p:cNvSpPr/>
          <p:nvPr/>
        </p:nvSpPr>
        <p:spPr>
          <a:xfrm>
            <a:off x="1767131" y="2317897"/>
            <a:ext cx="1073889" cy="3870251"/>
          </a:xfrm>
          <a:prstGeom prst="round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Blocos de </a:t>
            </a:r>
            <a:r>
              <a:rPr lang="pt-BR" dirty="0" err="1"/>
              <a:t>Hankel</a:t>
            </a:r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/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/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512B94BE-DC0E-4E4C-A2EA-C7C23CA53F00}"/>
              </a:ext>
            </a:extLst>
          </p:cNvPr>
          <p:cNvCxnSpPr>
            <a:endCxn id="4" idx="2"/>
          </p:cNvCxnSpPr>
          <p:nvPr/>
        </p:nvCxnSpPr>
        <p:spPr>
          <a:xfrm flipV="1">
            <a:off x="1618276" y="3074623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40CEF825-8CBC-491B-A478-916ED2C3DCC5}"/>
              </a:ext>
            </a:extLst>
          </p:cNvPr>
          <p:cNvCxnSpPr>
            <a:endCxn id="19" idx="0"/>
          </p:cNvCxnSpPr>
          <p:nvPr/>
        </p:nvCxnSpPr>
        <p:spPr>
          <a:xfrm>
            <a:off x="1618276" y="3250666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/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/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5D272991-C785-4044-91D9-04CE6D4F61A1}"/>
              </a:ext>
            </a:extLst>
          </p:cNvPr>
          <p:cNvCxnSpPr>
            <a:stCxn id="6" idx="3"/>
            <a:endCxn id="25" idx="2"/>
          </p:cNvCxnSpPr>
          <p:nvPr/>
        </p:nvCxnSpPr>
        <p:spPr>
          <a:xfrm flipV="1">
            <a:off x="1618276" y="4922856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: Angulado 29">
            <a:extLst>
              <a:ext uri="{FF2B5EF4-FFF2-40B4-BE49-F238E27FC236}">
                <a16:creationId xmlns:a16="http://schemas.microsoft.com/office/drawing/2014/main" id="{74CE0964-375C-48EF-8001-98CA7A6BCBC9}"/>
              </a:ext>
            </a:extLst>
          </p:cNvPr>
          <p:cNvCxnSpPr>
            <a:stCxn id="6" idx="3"/>
            <a:endCxn id="27" idx="0"/>
          </p:cNvCxnSpPr>
          <p:nvPr/>
        </p:nvCxnSpPr>
        <p:spPr>
          <a:xfrm>
            <a:off x="1618276" y="5098899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CaixaDeTexto 223">
                <a:extLst>
                  <a:ext uri="{FF2B5EF4-FFF2-40B4-BE49-F238E27FC236}">
                    <a16:creationId xmlns:a16="http://schemas.microsoft.com/office/drawing/2014/main" id="{242BFDED-9FE5-4C22-A337-143C719AD713}"/>
                  </a:ext>
                </a:extLst>
              </p:cNvPr>
              <p:cNvSpPr txBox="1"/>
              <p:nvPr/>
            </p:nvSpPr>
            <p:spPr>
              <a:xfrm>
                <a:off x="3987214" y="4046385"/>
                <a:ext cx="1068306" cy="258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4" name="CaixaDeTexto 223">
                <a:extLst>
                  <a:ext uri="{FF2B5EF4-FFF2-40B4-BE49-F238E27FC236}">
                    <a16:creationId xmlns:a16="http://schemas.microsoft.com/office/drawing/2014/main" id="{242BFDED-9FE5-4C22-A337-143C719AD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214" y="4046385"/>
                <a:ext cx="1068306" cy="258019"/>
              </a:xfrm>
              <a:prstGeom prst="rect">
                <a:avLst/>
              </a:prstGeom>
              <a:blipFill>
                <a:blip r:embed="rId7"/>
                <a:stretch>
                  <a:fillRect l="-2857" r="-1143" b="-190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90956BA9-5C83-47C9-87F1-FAD48D6C771E}"/>
                  </a:ext>
                </a:extLst>
              </p:cNvPr>
              <p:cNvSpPr/>
              <p:nvPr/>
            </p:nvSpPr>
            <p:spPr>
              <a:xfrm>
                <a:off x="2332265" y="4014118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90956BA9-5C83-47C9-87F1-FAD48D6C77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265" y="4014118"/>
                <a:ext cx="401912" cy="31776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6" name="Conector: Angulado 225">
            <a:extLst>
              <a:ext uri="{FF2B5EF4-FFF2-40B4-BE49-F238E27FC236}">
                <a16:creationId xmlns:a16="http://schemas.microsoft.com/office/drawing/2014/main" id="{CC3E2FD1-1CAF-4AEF-BE9E-3CB89391E2D2}"/>
              </a:ext>
            </a:extLst>
          </p:cNvPr>
          <p:cNvCxnSpPr>
            <a:stCxn id="4" idx="3"/>
            <a:endCxn id="35" idx="0"/>
          </p:cNvCxnSpPr>
          <p:nvPr/>
        </p:nvCxnSpPr>
        <p:spPr>
          <a:xfrm>
            <a:off x="2200940" y="2915740"/>
            <a:ext cx="332281" cy="10983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8366776A-E464-445E-B259-CEF00452EE8B}"/>
              </a:ext>
            </a:extLst>
          </p:cNvPr>
          <p:cNvCxnSpPr>
            <a:stCxn id="25" idx="3"/>
            <a:endCxn id="35" idx="2"/>
          </p:cNvCxnSpPr>
          <p:nvPr/>
        </p:nvCxnSpPr>
        <p:spPr>
          <a:xfrm flipV="1">
            <a:off x="2200940" y="4331885"/>
            <a:ext cx="332281" cy="432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Conector de Seta Reta 229">
            <a:extLst>
              <a:ext uri="{FF2B5EF4-FFF2-40B4-BE49-F238E27FC236}">
                <a16:creationId xmlns:a16="http://schemas.microsoft.com/office/drawing/2014/main" id="{737794A7-AF99-461A-9F52-4D731437D4A4}"/>
              </a:ext>
            </a:extLst>
          </p:cNvPr>
          <p:cNvCxnSpPr>
            <a:stCxn id="35" idx="3"/>
            <a:endCxn id="224" idx="1"/>
          </p:cNvCxnSpPr>
          <p:nvPr/>
        </p:nvCxnSpPr>
        <p:spPr>
          <a:xfrm>
            <a:off x="2734177" y="4173002"/>
            <a:ext cx="1253037" cy="2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7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Subespaços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Subespaços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F451399-AAC4-4201-AEDC-37F63CF8EDA4}"/>
              </a:ext>
            </a:extLst>
          </p:cNvPr>
          <p:cNvSpPr/>
          <p:nvPr/>
        </p:nvSpPr>
        <p:spPr>
          <a:xfrm>
            <a:off x="1767131" y="2317897"/>
            <a:ext cx="1073889" cy="3870251"/>
          </a:xfrm>
          <a:prstGeom prst="round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Blocos de </a:t>
            </a:r>
            <a:r>
              <a:rPr lang="pt-BR" dirty="0" err="1"/>
              <a:t>Hankel</a:t>
            </a:r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/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/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512B94BE-DC0E-4E4C-A2EA-C7C23CA53F00}"/>
              </a:ext>
            </a:extLst>
          </p:cNvPr>
          <p:cNvCxnSpPr>
            <a:endCxn id="4" idx="2"/>
          </p:cNvCxnSpPr>
          <p:nvPr/>
        </p:nvCxnSpPr>
        <p:spPr>
          <a:xfrm flipV="1">
            <a:off x="1618276" y="3074623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40CEF825-8CBC-491B-A478-916ED2C3DCC5}"/>
              </a:ext>
            </a:extLst>
          </p:cNvPr>
          <p:cNvCxnSpPr>
            <a:endCxn id="19" idx="0"/>
          </p:cNvCxnSpPr>
          <p:nvPr/>
        </p:nvCxnSpPr>
        <p:spPr>
          <a:xfrm>
            <a:off x="1618276" y="3250666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/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/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5D272991-C785-4044-91D9-04CE6D4F61A1}"/>
              </a:ext>
            </a:extLst>
          </p:cNvPr>
          <p:cNvCxnSpPr>
            <a:stCxn id="6" idx="3"/>
            <a:endCxn id="25" idx="2"/>
          </p:cNvCxnSpPr>
          <p:nvPr/>
        </p:nvCxnSpPr>
        <p:spPr>
          <a:xfrm flipV="1">
            <a:off x="1618276" y="4922856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: Angulado 29">
            <a:extLst>
              <a:ext uri="{FF2B5EF4-FFF2-40B4-BE49-F238E27FC236}">
                <a16:creationId xmlns:a16="http://schemas.microsoft.com/office/drawing/2014/main" id="{74CE0964-375C-48EF-8001-98CA7A6BCBC9}"/>
              </a:ext>
            </a:extLst>
          </p:cNvPr>
          <p:cNvCxnSpPr>
            <a:stCxn id="6" idx="3"/>
            <a:endCxn id="27" idx="0"/>
          </p:cNvCxnSpPr>
          <p:nvPr/>
        </p:nvCxnSpPr>
        <p:spPr>
          <a:xfrm>
            <a:off x="1618276" y="5098899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CaixaDeTexto 223">
                <a:extLst>
                  <a:ext uri="{FF2B5EF4-FFF2-40B4-BE49-F238E27FC236}">
                    <a16:creationId xmlns:a16="http://schemas.microsoft.com/office/drawing/2014/main" id="{242BFDED-9FE5-4C22-A337-143C719AD713}"/>
                  </a:ext>
                </a:extLst>
              </p:cNvPr>
              <p:cNvSpPr txBox="1"/>
              <p:nvPr/>
            </p:nvSpPr>
            <p:spPr>
              <a:xfrm>
                <a:off x="3987214" y="4046385"/>
                <a:ext cx="1068306" cy="258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4" name="CaixaDeTexto 223">
                <a:extLst>
                  <a:ext uri="{FF2B5EF4-FFF2-40B4-BE49-F238E27FC236}">
                    <a16:creationId xmlns:a16="http://schemas.microsoft.com/office/drawing/2014/main" id="{242BFDED-9FE5-4C22-A337-143C719AD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214" y="4046385"/>
                <a:ext cx="1068306" cy="258019"/>
              </a:xfrm>
              <a:prstGeom prst="rect">
                <a:avLst/>
              </a:prstGeom>
              <a:blipFill>
                <a:blip r:embed="rId7"/>
                <a:stretch>
                  <a:fillRect l="-2857" r="-1143" b="-190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90956BA9-5C83-47C9-87F1-FAD48D6C771E}"/>
                  </a:ext>
                </a:extLst>
              </p:cNvPr>
              <p:cNvSpPr/>
              <p:nvPr/>
            </p:nvSpPr>
            <p:spPr>
              <a:xfrm>
                <a:off x="2332265" y="4014118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90956BA9-5C83-47C9-87F1-FAD48D6C77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265" y="4014118"/>
                <a:ext cx="401912" cy="31776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6" name="Conector: Angulado 225">
            <a:extLst>
              <a:ext uri="{FF2B5EF4-FFF2-40B4-BE49-F238E27FC236}">
                <a16:creationId xmlns:a16="http://schemas.microsoft.com/office/drawing/2014/main" id="{CC3E2FD1-1CAF-4AEF-BE9E-3CB89391E2D2}"/>
              </a:ext>
            </a:extLst>
          </p:cNvPr>
          <p:cNvCxnSpPr>
            <a:stCxn id="4" idx="3"/>
            <a:endCxn id="35" idx="0"/>
          </p:cNvCxnSpPr>
          <p:nvPr/>
        </p:nvCxnSpPr>
        <p:spPr>
          <a:xfrm>
            <a:off x="2200940" y="2915740"/>
            <a:ext cx="332281" cy="10983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8366776A-E464-445E-B259-CEF00452EE8B}"/>
              </a:ext>
            </a:extLst>
          </p:cNvPr>
          <p:cNvCxnSpPr>
            <a:stCxn id="25" idx="3"/>
            <a:endCxn id="35" idx="2"/>
          </p:cNvCxnSpPr>
          <p:nvPr/>
        </p:nvCxnSpPr>
        <p:spPr>
          <a:xfrm flipV="1">
            <a:off x="2200940" y="4331885"/>
            <a:ext cx="332281" cy="432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Conector de Seta Reta 229">
            <a:extLst>
              <a:ext uri="{FF2B5EF4-FFF2-40B4-BE49-F238E27FC236}">
                <a16:creationId xmlns:a16="http://schemas.microsoft.com/office/drawing/2014/main" id="{737794A7-AF99-461A-9F52-4D731437D4A4}"/>
              </a:ext>
            </a:extLst>
          </p:cNvPr>
          <p:cNvCxnSpPr>
            <a:stCxn id="35" idx="3"/>
            <a:endCxn id="224" idx="1"/>
          </p:cNvCxnSpPr>
          <p:nvPr/>
        </p:nvCxnSpPr>
        <p:spPr>
          <a:xfrm>
            <a:off x="2734177" y="4173002"/>
            <a:ext cx="1253037" cy="2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2BA168F-4127-4473-B4B4-D45434E9FBAA}"/>
              </a:ext>
            </a:extLst>
          </p:cNvPr>
          <p:cNvSpPr/>
          <p:nvPr/>
        </p:nvSpPr>
        <p:spPr>
          <a:xfrm>
            <a:off x="6628289" y="3293486"/>
            <a:ext cx="401912" cy="3177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EF7F8825-CF85-4966-A97F-C17C14E2B1CE}"/>
              </a:ext>
            </a:extLst>
          </p:cNvPr>
          <p:cNvSpPr/>
          <p:nvPr/>
        </p:nvSpPr>
        <p:spPr>
          <a:xfrm>
            <a:off x="6628289" y="3770136"/>
            <a:ext cx="401912" cy="3177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B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11A0FA70-8FBC-40E2-BE7D-28F8BC4980FE}"/>
              </a:ext>
            </a:extLst>
          </p:cNvPr>
          <p:cNvSpPr/>
          <p:nvPr/>
        </p:nvSpPr>
        <p:spPr>
          <a:xfrm>
            <a:off x="6628289" y="4257454"/>
            <a:ext cx="401912" cy="3177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C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FC6A7345-55AD-4182-BFCB-3AA8CE704CE5}"/>
              </a:ext>
            </a:extLst>
          </p:cNvPr>
          <p:cNvSpPr/>
          <p:nvPr/>
        </p:nvSpPr>
        <p:spPr>
          <a:xfrm>
            <a:off x="6628289" y="4741897"/>
            <a:ext cx="401912" cy="3177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D</a:t>
            </a:r>
          </a:p>
        </p:txBody>
      </p:sp>
      <p:cxnSp>
        <p:nvCxnSpPr>
          <p:cNvPr id="234" name="Conector: Angulado 233">
            <a:extLst>
              <a:ext uri="{FF2B5EF4-FFF2-40B4-BE49-F238E27FC236}">
                <a16:creationId xmlns:a16="http://schemas.microsoft.com/office/drawing/2014/main" id="{47FB755F-39A9-4C15-ADBA-96723BA2DD60}"/>
              </a:ext>
            </a:extLst>
          </p:cNvPr>
          <p:cNvCxnSpPr>
            <a:stCxn id="224" idx="3"/>
            <a:endCxn id="42" idx="1"/>
          </p:cNvCxnSpPr>
          <p:nvPr/>
        </p:nvCxnSpPr>
        <p:spPr>
          <a:xfrm flipV="1">
            <a:off x="5055520" y="3452370"/>
            <a:ext cx="1572769" cy="7230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Conector: Angulado 235">
            <a:extLst>
              <a:ext uri="{FF2B5EF4-FFF2-40B4-BE49-F238E27FC236}">
                <a16:creationId xmlns:a16="http://schemas.microsoft.com/office/drawing/2014/main" id="{31028143-8328-4047-9AF7-4B47303E248E}"/>
              </a:ext>
            </a:extLst>
          </p:cNvPr>
          <p:cNvCxnSpPr>
            <a:stCxn id="224" idx="3"/>
            <a:endCxn id="43" idx="1"/>
          </p:cNvCxnSpPr>
          <p:nvPr/>
        </p:nvCxnSpPr>
        <p:spPr>
          <a:xfrm flipV="1">
            <a:off x="5055520" y="3929020"/>
            <a:ext cx="1572769" cy="2463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Conector: Angulado 237">
            <a:extLst>
              <a:ext uri="{FF2B5EF4-FFF2-40B4-BE49-F238E27FC236}">
                <a16:creationId xmlns:a16="http://schemas.microsoft.com/office/drawing/2014/main" id="{2D5A56AC-52F0-4E43-9038-5ECFE8DDC13E}"/>
              </a:ext>
            </a:extLst>
          </p:cNvPr>
          <p:cNvCxnSpPr>
            <a:stCxn id="224" idx="3"/>
            <a:endCxn id="44" idx="1"/>
          </p:cNvCxnSpPr>
          <p:nvPr/>
        </p:nvCxnSpPr>
        <p:spPr>
          <a:xfrm>
            <a:off x="5055520" y="4175395"/>
            <a:ext cx="1572769" cy="2409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Conector: Angulado 239">
            <a:extLst>
              <a:ext uri="{FF2B5EF4-FFF2-40B4-BE49-F238E27FC236}">
                <a16:creationId xmlns:a16="http://schemas.microsoft.com/office/drawing/2014/main" id="{1E71E173-AFDA-4E83-96F6-FE447E33CE7B}"/>
              </a:ext>
            </a:extLst>
          </p:cNvPr>
          <p:cNvCxnSpPr>
            <a:stCxn id="224" idx="3"/>
            <a:endCxn id="46" idx="1"/>
          </p:cNvCxnSpPr>
          <p:nvPr/>
        </p:nvCxnSpPr>
        <p:spPr>
          <a:xfrm>
            <a:off x="5055520" y="4175395"/>
            <a:ext cx="1572769" cy="7253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476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Subespaços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Subespaços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41645A90-4E70-4B34-A520-CEC98B7ACCA6}"/>
              </a:ext>
            </a:extLst>
          </p:cNvPr>
          <p:cNvSpPr/>
          <p:nvPr/>
        </p:nvSpPr>
        <p:spPr>
          <a:xfrm>
            <a:off x="10392972" y="3763646"/>
            <a:ext cx="1222744" cy="66985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Modelo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F451399-AAC4-4201-AEDC-37F63CF8EDA4}"/>
              </a:ext>
            </a:extLst>
          </p:cNvPr>
          <p:cNvSpPr/>
          <p:nvPr/>
        </p:nvSpPr>
        <p:spPr>
          <a:xfrm>
            <a:off x="1767131" y="2317897"/>
            <a:ext cx="1073889" cy="3870251"/>
          </a:xfrm>
          <a:prstGeom prst="round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Blocos de </a:t>
            </a:r>
            <a:r>
              <a:rPr lang="pt-BR" dirty="0" err="1"/>
              <a:t>Hankel</a:t>
            </a:r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/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/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512B94BE-DC0E-4E4C-A2EA-C7C23CA53F00}"/>
              </a:ext>
            </a:extLst>
          </p:cNvPr>
          <p:cNvCxnSpPr>
            <a:endCxn id="4" idx="2"/>
          </p:cNvCxnSpPr>
          <p:nvPr/>
        </p:nvCxnSpPr>
        <p:spPr>
          <a:xfrm flipV="1">
            <a:off x="1618276" y="3074623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40CEF825-8CBC-491B-A478-916ED2C3DCC5}"/>
              </a:ext>
            </a:extLst>
          </p:cNvPr>
          <p:cNvCxnSpPr>
            <a:endCxn id="19" idx="0"/>
          </p:cNvCxnSpPr>
          <p:nvPr/>
        </p:nvCxnSpPr>
        <p:spPr>
          <a:xfrm>
            <a:off x="1618276" y="3250666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/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/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5D272991-C785-4044-91D9-04CE6D4F61A1}"/>
              </a:ext>
            </a:extLst>
          </p:cNvPr>
          <p:cNvCxnSpPr>
            <a:stCxn id="6" idx="3"/>
            <a:endCxn id="25" idx="2"/>
          </p:cNvCxnSpPr>
          <p:nvPr/>
        </p:nvCxnSpPr>
        <p:spPr>
          <a:xfrm flipV="1">
            <a:off x="1618276" y="4922856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: Angulado 29">
            <a:extLst>
              <a:ext uri="{FF2B5EF4-FFF2-40B4-BE49-F238E27FC236}">
                <a16:creationId xmlns:a16="http://schemas.microsoft.com/office/drawing/2014/main" id="{74CE0964-375C-48EF-8001-98CA7A6BCBC9}"/>
              </a:ext>
            </a:extLst>
          </p:cNvPr>
          <p:cNvCxnSpPr>
            <a:stCxn id="6" idx="3"/>
            <a:endCxn id="27" idx="0"/>
          </p:cNvCxnSpPr>
          <p:nvPr/>
        </p:nvCxnSpPr>
        <p:spPr>
          <a:xfrm>
            <a:off x="1618276" y="5098899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CaixaDeTexto 223">
                <a:extLst>
                  <a:ext uri="{FF2B5EF4-FFF2-40B4-BE49-F238E27FC236}">
                    <a16:creationId xmlns:a16="http://schemas.microsoft.com/office/drawing/2014/main" id="{242BFDED-9FE5-4C22-A337-143C719AD713}"/>
                  </a:ext>
                </a:extLst>
              </p:cNvPr>
              <p:cNvSpPr txBox="1"/>
              <p:nvPr/>
            </p:nvSpPr>
            <p:spPr>
              <a:xfrm>
                <a:off x="3987214" y="4046385"/>
                <a:ext cx="1068306" cy="258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4" name="CaixaDeTexto 223">
                <a:extLst>
                  <a:ext uri="{FF2B5EF4-FFF2-40B4-BE49-F238E27FC236}">
                    <a16:creationId xmlns:a16="http://schemas.microsoft.com/office/drawing/2014/main" id="{242BFDED-9FE5-4C22-A337-143C719AD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214" y="4046385"/>
                <a:ext cx="1068306" cy="258019"/>
              </a:xfrm>
              <a:prstGeom prst="rect">
                <a:avLst/>
              </a:prstGeom>
              <a:blipFill>
                <a:blip r:embed="rId7"/>
                <a:stretch>
                  <a:fillRect l="-2857" r="-1143" b="-190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90956BA9-5C83-47C9-87F1-FAD48D6C771E}"/>
                  </a:ext>
                </a:extLst>
              </p:cNvPr>
              <p:cNvSpPr/>
              <p:nvPr/>
            </p:nvSpPr>
            <p:spPr>
              <a:xfrm>
                <a:off x="2332265" y="4014118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90956BA9-5C83-47C9-87F1-FAD48D6C77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265" y="4014118"/>
                <a:ext cx="401912" cy="31776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6" name="Conector: Angulado 225">
            <a:extLst>
              <a:ext uri="{FF2B5EF4-FFF2-40B4-BE49-F238E27FC236}">
                <a16:creationId xmlns:a16="http://schemas.microsoft.com/office/drawing/2014/main" id="{CC3E2FD1-1CAF-4AEF-BE9E-3CB89391E2D2}"/>
              </a:ext>
            </a:extLst>
          </p:cNvPr>
          <p:cNvCxnSpPr>
            <a:stCxn id="4" idx="3"/>
            <a:endCxn id="35" idx="0"/>
          </p:cNvCxnSpPr>
          <p:nvPr/>
        </p:nvCxnSpPr>
        <p:spPr>
          <a:xfrm>
            <a:off x="2200940" y="2915740"/>
            <a:ext cx="332281" cy="10983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8366776A-E464-445E-B259-CEF00452EE8B}"/>
              </a:ext>
            </a:extLst>
          </p:cNvPr>
          <p:cNvCxnSpPr>
            <a:stCxn id="25" idx="3"/>
            <a:endCxn id="35" idx="2"/>
          </p:cNvCxnSpPr>
          <p:nvPr/>
        </p:nvCxnSpPr>
        <p:spPr>
          <a:xfrm flipV="1">
            <a:off x="2200940" y="4331885"/>
            <a:ext cx="332281" cy="432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Conector de Seta Reta 229">
            <a:extLst>
              <a:ext uri="{FF2B5EF4-FFF2-40B4-BE49-F238E27FC236}">
                <a16:creationId xmlns:a16="http://schemas.microsoft.com/office/drawing/2014/main" id="{737794A7-AF99-461A-9F52-4D731437D4A4}"/>
              </a:ext>
            </a:extLst>
          </p:cNvPr>
          <p:cNvCxnSpPr>
            <a:stCxn id="35" idx="3"/>
            <a:endCxn id="224" idx="1"/>
          </p:cNvCxnSpPr>
          <p:nvPr/>
        </p:nvCxnSpPr>
        <p:spPr>
          <a:xfrm>
            <a:off x="2734177" y="4173002"/>
            <a:ext cx="1253037" cy="2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2BA168F-4127-4473-B4B4-D45434E9FBAA}"/>
              </a:ext>
            </a:extLst>
          </p:cNvPr>
          <p:cNvSpPr/>
          <p:nvPr/>
        </p:nvSpPr>
        <p:spPr>
          <a:xfrm>
            <a:off x="6628289" y="3293486"/>
            <a:ext cx="401912" cy="3177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EF7F8825-CF85-4966-A97F-C17C14E2B1CE}"/>
              </a:ext>
            </a:extLst>
          </p:cNvPr>
          <p:cNvSpPr/>
          <p:nvPr/>
        </p:nvSpPr>
        <p:spPr>
          <a:xfrm>
            <a:off x="6628289" y="3770136"/>
            <a:ext cx="401912" cy="3177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B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11A0FA70-8FBC-40E2-BE7D-28F8BC4980FE}"/>
              </a:ext>
            </a:extLst>
          </p:cNvPr>
          <p:cNvSpPr/>
          <p:nvPr/>
        </p:nvSpPr>
        <p:spPr>
          <a:xfrm>
            <a:off x="6628289" y="4257454"/>
            <a:ext cx="401912" cy="3177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C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FC6A7345-55AD-4182-BFCB-3AA8CE704CE5}"/>
              </a:ext>
            </a:extLst>
          </p:cNvPr>
          <p:cNvSpPr/>
          <p:nvPr/>
        </p:nvSpPr>
        <p:spPr>
          <a:xfrm>
            <a:off x="6628289" y="4741897"/>
            <a:ext cx="401912" cy="3177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D</a:t>
            </a:r>
          </a:p>
        </p:txBody>
      </p:sp>
      <p:cxnSp>
        <p:nvCxnSpPr>
          <p:cNvPr id="234" name="Conector: Angulado 233">
            <a:extLst>
              <a:ext uri="{FF2B5EF4-FFF2-40B4-BE49-F238E27FC236}">
                <a16:creationId xmlns:a16="http://schemas.microsoft.com/office/drawing/2014/main" id="{47FB755F-39A9-4C15-ADBA-96723BA2DD60}"/>
              </a:ext>
            </a:extLst>
          </p:cNvPr>
          <p:cNvCxnSpPr>
            <a:stCxn id="224" idx="3"/>
            <a:endCxn id="42" idx="1"/>
          </p:cNvCxnSpPr>
          <p:nvPr/>
        </p:nvCxnSpPr>
        <p:spPr>
          <a:xfrm flipV="1">
            <a:off x="5055520" y="3452370"/>
            <a:ext cx="1572769" cy="7230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Conector: Angulado 235">
            <a:extLst>
              <a:ext uri="{FF2B5EF4-FFF2-40B4-BE49-F238E27FC236}">
                <a16:creationId xmlns:a16="http://schemas.microsoft.com/office/drawing/2014/main" id="{31028143-8328-4047-9AF7-4B47303E248E}"/>
              </a:ext>
            </a:extLst>
          </p:cNvPr>
          <p:cNvCxnSpPr>
            <a:stCxn id="224" idx="3"/>
            <a:endCxn id="43" idx="1"/>
          </p:cNvCxnSpPr>
          <p:nvPr/>
        </p:nvCxnSpPr>
        <p:spPr>
          <a:xfrm flipV="1">
            <a:off x="5055520" y="3929020"/>
            <a:ext cx="1572769" cy="2463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Conector: Angulado 237">
            <a:extLst>
              <a:ext uri="{FF2B5EF4-FFF2-40B4-BE49-F238E27FC236}">
                <a16:creationId xmlns:a16="http://schemas.microsoft.com/office/drawing/2014/main" id="{2D5A56AC-52F0-4E43-9038-5ECFE8DDC13E}"/>
              </a:ext>
            </a:extLst>
          </p:cNvPr>
          <p:cNvCxnSpPr>
            <a:stCxn id="224" idx="3"/>
            <a:endCxn id="44" idx="1"/>
          </p:cNvCxnSpPr>
          <p:nvPr/>
        </p:nvCxnSpPr>
        <p:spPr>
          <a:xfrm>
            <a:off x="5055520" y="4175395"/>
            <a:ext cx="1572769" cy="2409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Conector: Angulado 239">
            <a:extLst>
              <a:ext uri="{FF2B5EF4-FFF2-40B4-BE49-F238E27FC236}">
                <a16:creationId xmlns:a16="http://schemas.microsoft.com/office/drawing/2014/main" id="{1E71E173-AFDA-4E83-96F6-FE447E33CE7B}"/>
              </a:ext>
            </a:extLst>
          </p:cNvPr>
          <p:cNvCxnSpPr>
            <a:stCxn id="224" idx="3"/>
            <a:endCxn id="46" idx="1"/>
          </p:cNvCxnSpPr>
          <p:nvPr/>
        </p:nvCxnSpPr>
        <p:spPr>
          <a:xfrm>
            <a:off x="5055520" y="4175395"/>
            <a:ext cx="1572769" cy="7253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CaixaDeTexto 241">
                <a:extLst>
                  <a:ext uri="{FF2B5EF4-FFF2-40B4-BE49-F238E27FC236}">
                    <a16:creationId xmlns:a16="http://schemas.microsoft.com/office/drawing/2014/main" id="{45DA3855-A235-4552-87FC-FA36556B0AB0}"/>
                  </a:ext>
                </a:extLst>
              </p:cNvPr>
              <p:cNvSpPr txBox="1"/>
              <p:nvPr/>
            </p:nvSpPr>
            <p:spPr>
              <a:xfrm>
                <a:off x="8390626" y="3883128"/>
                <a:ext cx="10413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𝐷𝑢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2" name="CaixaDeTexto 241">
                <a:extLst>
                  <a:ext uri="{FF2B5EF4-FFF2-40B4-BE49-F238E27FC236}">
                    <a16:creationId xmlns:a16="http://schemas.microsoft.com/office/drawing/2014/main" id="{45DA3855-A235-4552-87FC-FA36556B0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626" y="3883128"/>
                <a:ext cx="1041375" cy="430887"/>
              </a:xfrm>
              <a:prstGeom prst="rect">
                <a:avLst/>
              </a:prstGeom>
              <a:blipFill>
                <a:blip r:embed="rId9"/>
                <a:stretch>
                  <a:fillRect l="-2924" r="-2339" b="-1126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3" name="Conector: Angulado 252">
            <a:extLst>
              <a:ext uri="{FF2B5EF4-FFF2-40B4-BE49-F238E27FC236}">
                <a16:creationId xmlns:a16="http://schemas.microsoft.com/office/drawing/2014/main" id="{9D466712-893C-4A4A-8989-C1D93C9251A0}"/>
              </a:ext>
            </a:extLst>
          </p:cNvPr>
          <p:cNvCxnSpPr>
            <a:stCxn id="42" idx="3"/>
            <a:endCxn id="242" idx="1"/>
          </p:cNvCxnSpPr>
          <p:nvPr/>
        </p:nvCxnSpPr>
        <p:spPr>
          <a:xfrm>
            <a:off x="7030201" y="3452370"/>
            <a:ext cx="1360425" cy="6462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Conector: Angulado 254">
            <a:extLst>
              <a:ext uri="{FF2B5EF4-FFF2-40B4-BE49-F238E27FC236}">
                <a16:creationId xmlns:a16="http://schemas.microsoft.com/office/drawing/2014/main" id="{78E1CC3F-0C56-43AE-A861-8BDC553ADAE1}"/>
              </a:ext>
            </a:extLst>
          </p:cNvPr>
          <p:cNvCxnSpPr>
            <a:stCxn id="43" idx="3"/>
            <a:endCxn id="242" idx="1"/>
          </p:cNvCxnSpPr>
          <p:nvPr/>
        </p:nvCxnSpPr>
        <p:spPr>
          <a:xfrm>
            <a:off x="7030201" y="3929020"/>
            <a:ext cx="1360425" cy="1695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: Angulado 32">
            <a:extLst>
              <a:ext uri="{FF2B5EF4-FFF2-40B4-BE49-F238E27FC236}">
                <a16:creationId xmlns:a16="http://schemas.microsoft.com/office/drawing/2014/main" id="{AA3E7CD4-7D63-4D84-9D7F-02DAB9FEF9A8}"/>
              </a:ext>
            </a:extLst>
          </p:cNvPr>
          <p:cNvCxnSpPr>
            <a:stCxn id="44" idx="3"/>
            <a:endCxn id="242" idx="1"/>
          </p:cNvCxnSpPr>
          <p:nvPr/>
        </p:nvCxnSpPr>
        <p:spPr>
          <a:xfrm flipV="1">
            <a:off x="7030201" y="4098572"/>
            <a:ext cx="1360425" cy="3177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: Angulado 35">
            <a:extLst>
              <a:ext uri="{FF2B5EF4-FFF2-40B4-BE49-F238E27FC236}">
                <a16:creationId xmlns:a16="http://schemas.microsoft.com/office/drawing/2014/main" id="{C6CAEC68-26BC-4188-B6E3-61B3818AA81B}"/>
              </a:ext>
            </a:extLst>
          </p:cNvPr>
          <p:cNvCxnSpPr>
            <a:stCxn id="46" idx="3"/>
            <a:endCxn id="242" idx="1"/>
          </p:cNvCxnSpPr>
          <p:nvPr/>
        </p:nvCxnSpPr>
        <p:spPr>
          <a:xfrm flipV="1">
            <a:off x="7030201" y="4098572"/>
            <a:ext cx="1360425" cy="8022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79E6C2D0-9506-4707-81DB-C6CEE0F27770}"/>
              </a:ext>
            </a:extLst>
          </p:cNvPr>
          <p:cNvCxnSpPr>
            <a:stCxn id="242" idx="3"/>
            <a:endCxn id="31" idx="1"/>
          </p:cNvCxnSpPr>
          <p:nvPr/>
        </p:nvCxnSpPr>
        <p:spPr>
          <a:xfrm>
            <a:off x="9432001" y="4098572"/>
            <a:ext cx="9609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250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784A4-BB9D-45B3-B0F2-2AF88167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Escolha da Estrutura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785861-FE9A-4910-98CB-FC5B5F079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Sinal de Entrada (normalizado)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Sinal de Saída (normalizado)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Ordem do Modelo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2D645-E8F6-4E4B-BF6D-D930228AA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02733D-A615-4BFD-BCF7-7105E1CF4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723" y="0"/>
            <a:ext cx="1480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11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Resposta </a:t>
            </a:r>
            <a:r>
              <a:rPr lang="pt-BR" sz="432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ao</a:t>
            </a: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sinal PRBS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7108C82-124F-44B5-8437-D76EB5E0B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3963" y="1600643"/>
            <a:ext cx="6328143" cy="263672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E9E6CCA6-FD95-4BDC-A92D-791FD9BDD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6247" y="4239265"/>
            <a:ext cx="6698512" cy="251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54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784A4-BB9D-45B3-B0F2-2AF88167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Escolha da ordem dos modelos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2D645-E8F6-4E4B-BF6D-D930228AA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28</a:t>
            </a:fld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8AD1855-FB04-4611-AA54-81C5B882B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737359"/>
            <a:ext cx="5761334" cy="240055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654E8CC7-E737-434E-8570-3523FA6F1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" y="4178596"/>
            <a:ext cx="5761335" cy="240055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B1530474-A91E-4621-8331-93C7B38498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4417" y="1737359"/>
            <a:ext cx="5761334" cy="2400556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796F14D6-33B6-42E9-BDD2-5A98EE9674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4419" y="4178596"/>
            <a:ext cx="5761332" cy="240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14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784A4-BB9D-45B3-B0F2-2AF88167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brancura do resíduo e utilidade do modelo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2D645-E8F6-4E4B-BF6D-D930228AA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29</a:t>
            </a:fld>
            <a:endParaRPr lang="pt-BR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4632D8E-8320-4FE7-A282-6A22BE84D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124876"/>
            <a:ext cx="5603782" cy="2334909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FFE10EA4-C4A9-49C8-8554-7183606F5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33" y="1737360"/>
            <a:ext cx="5603783" cy="233491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41894AD-2F6F-40C3-9246-3F920BAFDD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66950" y="1737360"/>
            <a:ext cx="5603784" cy="233491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E705EEF0-1A35-49FD-B5E8-7EF6D01C4C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70742" y="4164949"/>
            <a:ext cx="5603781" cy="233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75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Motivação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Image result for tunel de vento">
            <a:extLst>
              <a:ext uri="{FF2B5EF4-FFF2-40B4-BE49-F238E27FC236}">
                <a16:creationId xmlns:a16="http://schemas.microsoft.com/office/drawing/2014/main" id="{EE24CFE8-35E9-4917-AD43-6CA602EC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415" y="2351063"/>
            <a:ext cx="3445170" cy="21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143">
            <a:extLst>
              <a:ext uri="{FF2B5EF4-FFF2-40B4-BE49-F238E27FC236}">
                <a16:creationId xmlns:a16="http://schemas.microsoft.com/office/drawing/2014/main" id="{23DD8E59-DC48-4CDD-9A1E-2DE31061A7C5}"/>
              </a:ext>
            </a:extLst>
          </p:cNvPr>
          <p:cNvSpPr/>
          <p:nvPr/>
        </p:nvSpPr>
        <p:spPr>
          <a:xfrm>
            <a:off x="4427827" y="5120639"/>
            <a:ext cx="3336341" cy="1006648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de túnel de vento: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Horizontal.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Vertical.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47">
            <a:extLst>
              <a:ext uri="{FF2B5EF4-FFF2-40B4-BE49-F238E27FC236}">
                <a16:creationId xmlns:a16="http://schemas.microsoft.com/office/drawing/2014/main" id="{A78B7484-C41D-420A-9835-607E81624A5E}"/>
              </a:ext>
            </a:extLst>
          </p:cNvPr>
          <p:cNvSpPr/>
          <p:nvPr/>
        </p:nvSpPr>
        <p:spPr>
          <a:xfrm>
            <a:off x="5943598" y="4506936"/>
            <a:ext cx="304800" cy="47556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5189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784A4-BB9D-45B3-B0F2-2AF88167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brancura do resíduo e utilidade do modelo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2D645-E8F6-4E4B-BF6D-D930228AA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30</a:t>
            </a:fld>
            <a:endParaRPr lang="pt-BR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4632D8E-8320-4FE7-A282-6A22BE84D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737360"/>
            <a:ext cx="5603782" cy="233490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E705EEF0-1A35-49FD-B5E8-7EF6D01C4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0742" y="1743626"/>
            <a:ext cx="5603781" cy="2334909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78656F98-4A1E-4671-A67B-F1D4D14192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0742" y="4124876"/>
            <a:ext cx="5603781" cy="2334909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F886DCC0-6406-4E85-82C9-7DBDAD01D9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4124876"/>
            <a:ext cx="5603781" cy="233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8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784A4-BB9D-45B3-B0F2-2AF88167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Dinâmica dos modelos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2D645-E8F6-4E4B-BF6D-D930228AA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31</a:t>
            </a:fld>
            <a:endParaRPr lang="pt-BR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6739EB48-0FF2-4BE6-BEF1-E3AFB84A7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8221" y="4124877"/>
            <a:ext cx="5603779" cy="2334908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93EBA89-4B3E-4C45-A2D2-0437C13E3F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124876"/>
            <a:ext cx="5603782" cy="2334909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A4632D8E-8320-4FE7-A282-6A22BE84DF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0742" y="1737359"/>
            <a:ext cx="5603782" cy="2334909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FFE10EA4-C4A9-49C8-8554-7183606F53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1737360"/>
            <a:ext cx="5603783" cy="233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31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784A4-BB9D-45B3-B0F2-2AF88167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por realimentação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2D645-E8F6-4E4B-BF6D-D930228AA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42C08424-1B72-427B-AB55-56A74B9F4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0262" y="1700003"/>
            <a:ext cx="5711739" cy="2379891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AC1F41B4-394C-45B7-81B0-CA41618AC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" y="4117251"/>
            <a:ext cx="5622081" cy="234253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AA75E1C-C813-446E-A7D8-1623B17156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737360"/>
            <a:ext cx="5622081" cy="2342534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F276736C-57CB-4BDD-AD82-C972F8D379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80262" y="4079894"/>
            <a:ext cx="5711738" cy="237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72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784A4-BB9D-45B3-B0F2-2AF88167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por realimentação com estimador de estados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2D645-E8F6-4E4B-BF6D-D930228AA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7D1F9E07-956A-448F-A954-15D89B844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4114800"/>
            <a:ext cx="5895831" cy="2456596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AF4A2A50-131B-4BB7-91E2-B98EF36E0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7902" y="1616540"/>
            <a:ext cx="5895831" cy="2456596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71C37F25-7605-423E-BE05-A78874874D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1616539"/>
            <a:ext cx="5895829" cy="2456596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B91D14F3-D0DF-433C-B9FC-B257A58D2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96169" y="4114801"/>
            <a:ext cx="5895831" cy="24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12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7F23E-CD49-4DF4-919A-10C32A34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Experimental: Resposta ao degrau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D3D89C-5741-4969-83AC-15CF9A1AC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E4781C8-07C9-4B49-BE6C-83A21E389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737359"/>
            <a:ext cx="5640650" cy="235027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D51F48-CA4A-44AD-8206-A4DBCC134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4221126"/>
            <a:ext cx="5640651" cy="2350271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BD217FC-9441-4469-BB98-6754EFEF4E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1352" y="1737360"/>
            <a:ext cx="5640648" cy="235027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B91C4E23-E8CC-40E5-A4F3-7953EF9274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9296" y="4221126"/>
            <a:ext cx="5642703" cy="235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66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7F23E-CD49-4DF4-919A-10C32A34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Experimental: Resposta ao degrau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D3D89C-5741-4969-83AC-15CF9A1AC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35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340F0715-08B3-4384-8180-2A1BC81BF7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6401032"/>
                  </p:ext>
                </p:extLst>
              </p:nvPr>
            </p:nvGraphicFramePr>
            <p:xfrm>
              <a:off x="3488661" y="2895601"/>
              <a:ext cx="4897946" cy="2225040"/>
            </p:xfrm>
            <a:graphic>
              <a:graphicData uri="http://schemas.openxmlformats.org/drawingml/2006/table">
                <a:tbl>
                  <a:tblPr firstRow="1" bandRow="1">
                    <a:tableStyleId>{19E61CCE-59C7-4805-90A7-467A4DB8044F}</a:tableStyleId>
                  </a:tblPr>
                  <a:tblGrid>
                    <a:gridCol w="767080">
                      <a:extLst>
                        <a:ext uri="{9D8B030D-6E8A-4147-A177-3AD203B41FA5}">
                          <a16:colId xmlns:a16="http://schemas.microsoft.com/office/drawing/2014/main" val="1363321687"/>
                        </a:ext>
                      </a:extLst>
                    </a:gridCol>
                    <a:gridCol w="635254">
                      <a:extLst>
                        <a:ext uri="{9D8B030D-6E8A-4147-A177-3AD203B41FA5}">
                          <a16:colId xmlns:a16="http://schemas.microsoft.com/office/drawing/2014/main" val="2804381500"/>
                        </a:ext>
                      </a:extLst>
                    </a:gridCol>
                    <a:gridCol w="665480">
                      <a:extLst>
                        <a:ext uri="{9D8B030D-6E8A-4147-A177-3AD203B41FA5}">
                          <a16:colId xmlns:a16="http://schemas.microsoft.com/office/drawing/2014/main" val="3558181382"/>
                        </a:ext>
                      </a:extLst>
                    </a:gridCol>
                    <a:gridCol w="809943">
                      <a:extLst>
                        <a:ext uri="{9D8B030D-6E8A-4147-A177-3AD203B41FA5}">
                          <a16:colId xmlns:a16="http://schemas.microsoft.com/office/drawing/2014/main" val="1474718418"/>
                        </a:ext>
                      </a:extLst>
                    </a:gridCol>
                    <a:gridCol w="635254">
                      <a:extLst>
                        <a:ext uri="{9D8B030D-6E8A-4147-A177-3AD203B41FA5}">
                          <a16:colId xmlns:a16="http://schemas.microsoft.com/office/drawing/2014/main" val="546331201"/>
                        </a:ext>
                      </a:extLst>
                    </a:gridCol>
                    <a:gridCol w="665480">
                      <a:extLst>
                        <a:ext uri="{9D8B030D-6E8A-4147-A177-3AD203B41FA5}">
                          <a16:colId xmlns:a16="http://schemas.microsoft.com/office/drawing/2014/main" val="1612336273"/>
                        </a:ext>
                      </a:extLst>
                    </a:gridCol>
                    <a:gridCol w="719455">
                      <a:extLst>
                        <a:ext uri="{9D8B030D-6E8A-4147-A177-3AD203B41FA5}">
                          <a16:colId xmlns:a16="http://schemas.microsoft.com/office/drawing/2014/main" val="2756462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Teste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Modelo Simulado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1561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OVS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OVS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ISE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1790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SUB1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6.12%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14.2801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0.12%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9.8033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02955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ARX1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4.48%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13.0572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0.03%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5.1225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89960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ARX2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6.92%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15.2428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1.3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0.15%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8.5043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90381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 err="1"/>
                            <a:t>ARXsim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8.5043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1.3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0.14%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8.1588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97052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340F0715-08B3-4384-8180-2A1BC81BF7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6401032"/>
                  </p:ext>
                </p:extLst>
              </p:nvPr>
            </p:nvGraphicFramePr>
            <p:xfrm>
              <a:off x="3488661" y="2895601"/>
              <a:ext cx="4897946" cy="2225040"/>
            </p:xfrm>
            <a:graphic>
              <a:graphicData uri="http://schemas.openxmlformats.org/drawingml/2006/table">
                <a:tbl>
                  <a:tblPr firstRow="1" bandRow="1">
                    <a:tableStyleId>{19E61CCE-59C7-4805-90A7-467A4DB8044F}</a:tableStyleId>
                  </a:tblPr>
                  <a:tblGrid>
                    <a:gridCol w="767080">
                      <a:extLst>
                        <a:ext uri="{9D8B030D-6E8A-4147-A177-3AD203B41FA5}">
                          <a16:colId xmlns:a16="http://schemas.microsoft.com/office/drawing/2014/main" val="1363321687"/>
                        </a:ext>
                      </a:extLst>
                    </a:gridCol>
                    <a:gridCol w="635254">
                      <a:extLst>
                        <a:ext uri="{9D8B030D-6E8A-4147-A177-3AD203B41FA5}">
                          <a16:colId xmlns:a16="http://schemas.microsoft.com/office/drawing/2014/main" val="2804381500"/>
                        </a:ext>
                      </a:extLst>
                    </a:gridCol>
                    <a:gridCol w="665480">
                      <a:extLst>
                        <a:ext uri="{9D8B030D-6E8A-4147-A177-3AD203B41FA5}">
                          <a16:colId xmlns:a16="http://schemas.microsoft.com/office/drawing/2014/main" val="3558181382"/>
                        </a:ext>
                      </a:extLst>
                    </a:gridCol>
                    <a:gridCol w="809943">
                      <a:extLst>
                        <a:ext uri="{9D8B030D-6E8A-4147-A177-3AD203B41FA5}">
                          <a16:colId xmlns:a16="http://schemas.microsoft.com/office/drawing/2014/main" val="1474718418"/>
                        </a:ext>
                      </a:extLst>
                    </a:gridCol>
                    <a:gridCol w="635254">
                      <a:extLst>
                        <a:ext uri="{9D8B030D-6E8A-4147-A177-3AD203B41FA5}">
                          <a16:colId xmlns:a16="http://schemas.microsoft.com/office/drawing/2014/main" val="546331201"/>
                        </a:ext>
                      </a:extLst>
                    </a:gridCol>
                    <a:gridCol w="665480">
                      <a:extLst>
                        <a:ext uri="{9D8B030D-6E8A-4147-A177-3AD203B41FA5}">
                          <a16:colId xmlns:a16="http://schemas.microsoft.com/office/drawing/2014/main" val="1612336273"/>
                        </a:ext>
                      </a:extLst>
                    </a:gridCol>
                    <a:gridCol w="719455">
                      <a:extLst>
                        <a:ext uri="{9D8B030D-6E8A-4147-A177-3AD203B41FA5}">
                          <a16:colId xmlns:a16="http://schemas.microsoft.com/office/drawing/2014/main" val="2756462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Teste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Modelo Simulado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1561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122115" t="-103279" r="-55576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OVS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450476" t="-103279" r="-220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OVS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ISE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1790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SUB1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6.12%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14.2801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0.12%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9.8033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02955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ARX1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4.48%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13.0572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0.03%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5.1225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89960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ARX2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6.92%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15.2428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1.3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0.15%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8.5043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90381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 err="1"/>
                            <a:t>ARXsim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8.5043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1.3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0.14%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8.1588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970523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18259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7F23E-CD49-4DF4-919A-10C32A34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Experimental: Resposta à escadaria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D3D89C-5741-4969-83AC-15CF9A1AC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31D4ED7-9D42-4E32-BD95-17654E160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" y="4114800"/>
            <a:ext cx="5895831" cy="2456597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792ED63-80BB-493E-AC9A-1575AA310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1611277"/>
            <a:ext cx="5895828" cy="245659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390D5C34-3380-4691-9DD3-2D9A823A4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6166" y="4114800"/>
            <a:ext cx="5895833" cy="2456597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7715CC97-8B93-4D21-AACA-7C6F08C022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96171" y="1611277"/>
            <a:ext cx="5895829" cy="24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46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7F23E-CD49-4DF4-919A-10C32A34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Experimental: Robustez à mudança de parâmetros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D3D89C-5741-4969-83AC-15CF9A1AC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37</a:t>
            </a:fld>
            <a:endParaRPr lang="pt-BR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7551346-BA90-4230-AF73-184142022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4238141"/>
            <a:ext cx="5599815" cy="233325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847E89D9-526D-4549-9925-42C1AF1D5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1692556"/>
            <a:ext cx="5599815" cy="2333256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77AB649C-4EA5-4555-ABDF-1F4D11D9E1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7530" y="4238141"/>
            <a:ext cx="5599817" cy="2333257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B8993E4D-8E4B-4BB2-A7E4-D6D98EA5AF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2186" y="1692555"/>
            <a:ext cx="5599817" cy="23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1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7F23E-CD49-4DF4-919A-10C32A34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Experimental: Robustez à perturbação externa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D3D89C-5741-4969-83AC-15CF9A1AC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38</a:t>
            </a:fld>
            <a:endParaRPr lang="pt-BR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EAD0AA19-6C19-4DC0-AD61-AAB97AE62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142773"/>
            <a:ext cx="5816009" cy="2423337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9B23C1D8-7A03-41AD-A83E-BC88C2982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737360"/>
            <a:ext cx="5816009" cy="2423337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F8071174-84D1-4D0F-B7FD-3BDE39165C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5989" y="4142774"/>
            <a:ext cx="5816011" cy="2423338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3113D338-EB36-46AC-B1D0-5B6458A67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75991" y="1737360"/>
            <a:ext cx="5816009" cy="24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04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FBC5C-B999-4345-819F-D4009070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Erro do Estimador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262C76-C59D-4849-8873-99507DBFBA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39</a:t>
            </a:fld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1AE36213-3F4B-4744-98AB-EEF959F87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616149"/>
            <a:ext cx="5741580" cy="23923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18BED48-9875-4672-8342-38021286A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0420" y="1610833"/>
            <a:ext cx="5741580" cy="23923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6D3F23F-86F0-4202-A2B0-4A1F2CB325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179072"/>
            <a:ext cx="5741580" cy="2392325"/>
          </a:xfrm>
          <a:prstGeom prst="rect">
            <a:avLst/>
          </a:prstGeom>
        </p:spPr>
      </p:pic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55760981-964A-4D19-A6CB-2275D54E3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443375"/>
              </p:ext>
            </p:extLst>
          </p:nvPr>
        </p:nvGraphicFramePr>
        <p:xfrm>
          <a:off x="7306800" y="4860631"/>
          <a:ext cx="2593658" cy="741680"/>
        </p:xfrm>
        <a:graphic>
          <a:graphicData uri="http://schemas.openxmlformats.org/drawingml/2006/table">
            <a:tbl>
              <a:tblPr firstRow="1" bandRow="1">
                <a:tableStyleId>{19E61CCE-59C7-4805-90A7-467A4DB8044F}</a:tableStyleId>
              </a:tblPr>
              <a:tblGrid>
                <a:gridCol w="435293">
                  <a:extLst>
                    <a:ext uri="{9D8B030D-6E8A-4147-A177-3AD203B41FA5}">
                      <a16:colId xmlns:a16="http://schemas.microsoft.com/office/drawing/2014/main" val="354524468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460572988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126864408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92652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SUB1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ARX1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ARX2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628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5.3315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0.5193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0.6134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896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841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Motivação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Image result for tunel de vento">
            <a:extLst>
              <a:ext uri="{FF2B5EF4-FFF2-40B4-BE49-F238E27FC236}">
                <a16:creationId xmlns:a16="http://schemas.microsoft.com/office/drawing/2014/main" id="{EE24CFE8-35E9-4917-AD43-6CA602EC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415" y="2351063"/>
            <a:ext cx="3445170" cy="21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142">
            <a:extLst>
              <a:ext uri="{FF2B5EF4-FFF2-40B4-BE49-F238E27FC236}">
                <a16:creationId xmlns:a16="http://schemas.microsoft.com/office/drawing/2014/main" id="{C7ADD285-5D97-462D-99F4-42DCCE34CAA1}"/>
              </a:ext>
            </a:extLst>
          </p:cNvPr>
          <p:cNvSpPr/>
          <p:nvPr/>
        </p:nvSpPr>
        <p:spPr>
          <a:xfrm>
            <a:off x="8169854" y="2733089"/>
            <a:ext cx="3642607" cy="1365483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Vantagens: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Reduz custos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Salva vidas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43">
            <a:extLst>
              <a:ext uri="{FF2B5EF4-FFF2-40B4-BE49-F238E27FC236}">
                <a16:creationId xmlns:a16="http://schemas.microsoft.com/office/drawing/2014/main" id="{23DD8E59-DC48-4CDD-9A1E-2DE31061A7C5}"/>
              </a:ext>
            </a:extLst>
          </p:cNvPr>
          <p:cNvSpPr/>
          <p:nvPr/>
        </p:nvSpPr>
        <p:spPr>
          <a:xfrm>
            <a:off x="4427827" y="5120639"/>
            <a:ext cx="3336341" cy="1006648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de túnel de vento: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Horizontal.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Vertical.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45">
            <a:extLst>
              <a:ext uri="{FF2B5EF4-FFF2-40B4-BE49-F238E27FC236}">
                <a16:creationId xmlns:a16="http://schemas.microsoft.com/office/drawing/2014/main" id="{A3C43010-8D77-4473-B88E-0A8150654947}"/>
              </a:ext>
            </a:extLst>
          </p:cNvPr>
          <p:cNvSpPr/>
          <p:nvPr/>
        </p:nvSpPr>
        <p:spPr>
          <a:xfrm>
            <a:off x="7826590" y="3310107"/>
            <a:ext cx="323675" cy="23778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47">
            <a:extLst>
              <a:ext uri="{FF2B5EF4-FFF2-40B4-BE49-F238E27FC236}">
                <a16:creationId xmlns:a16="http://schemas.microsoft.com/office/drawing/2014/main" id="{A78B7484-C41D-420A-9835-607E81624A5E}"/>
              </a:ext>
            </a:extLst>
          </p:cNvPr>
          <p:cNvSpPr/>
          <p:nvPr/>
        </p:nvSpPr>
        <p:spPr>
          <a:xfrm>
            <a:off x="5943598" y="4506936"/>
            <a:ext cx="304800" cy="47556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2115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FBC5C-B999-4345-819F-D4009070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de perturbação externa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262C76-C59D-4849-8873-99507DBFBA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40</a:t>
            </a:fld>
            <a:endParaRPr lang="pt-BR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94BF2A5D-7A97-431A-8C9C-60B45BCD2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737360"/>
            <a:ext cx="5975781" cy="2489909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F1D7A97F-FDB8-4555-B4AC-15D3168D9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6219" y="1737359"/>
            <a:ext cx="5975781" cy="248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49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50CE29-233E-414A-B7F2-8E31B217C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Índice ISE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44DEF2-4639-4204-A240-1184E7BAB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41</a:t>
            </a:fld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8544FB6-EB3F-4C6C-998F-462489206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1697285"/>
            <a:ext cx="1143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042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012AB-09EE-4D7A-894F-E632AC04F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Discussão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42F2C4-4B1B-43AF-ABFC-B3369B245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Sistema complexo não-linear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Modelo caixa-cinza insuficiente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Identificação complexa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Controlador implementado corretamente mas insuficiente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3AD3D37-861E-46F7-ABDB-C24C2B2203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1298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F20D53-67B2-45A8-8A1A-CC84F094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Futuros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FD981F-43EE-4211-BE5D-9F432F68E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Mudar o tamanho do tubo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Garantir alinhamento do sensor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Adicionar controlador no motor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Mudar estratégia </a:t>
            </a:r>
            <a:r>
              <a:rPr lang="pt-BR"/>
              <a:t>de controle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AFB151-0ADD-47A4-A518-44BB4C6D3D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4672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 txBox="1">
            <a:spLocks noGrp="1"/>
          </p:cNvSpPr>
          <p:nvPr>
            <p:ph type="title" idx="4294967295"/>
          </p:nvPr>
        </p:nvSpPr>
        <p:spPr>
          <a:xfrm>
            <a:off x="3749963" y="773546"/>
            <a:ext cx="5019963" cy="116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Muito Obrigado...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Shape 95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Shape 955"/>
          <p:cNvSpPr txBox="1"/>
          <p:nvPr/>
        </p:nvSpPr>
        <p:spPr>
          <a:xfrm>
            <a:off x="974394" y="2313709"/>
            <a:ext cx="779553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à banca examinadora,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ao corpo docente do PPGEE/UFAM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aos orgãos que fomentaram essa pesquisa: FAPEAM , CETELI e SAMSUNG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Motivação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Image result for tunel de vento">
            <a:extLst>
              <a:ext uri="{FF2B5EF4-FFF2-40B4-BE49-F238E27FC236}">
                <a16:creationId xmlns:a16="http://schemas.microsoft.com/office/drawing/2014/main" id="{EE24CFE8-35E9-4917-AD43-6CA602EC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415" y="2351063"/>
            <a:ext cx="3445170" cy="21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142">
            <a:extLst>
              <a:ext uri="{FF2B5EF4-FFF2-40B4-BE49-F238E27FC236}">
                <a16:creationId xmlns:a16="http://schemas.microsoft.com/office/drawing/2014/main" id="{C7ADD285-5D97-462D-99F4-42DCCE34CAA1}"/>
              </a:ext>
            </a:extLst>
          </p:cNvPr>
          <p:cNvSpPr/>
          <p:nvPr/>
        </p:nvSpPr>
        <p:spPr>
          <a:xfrm>
            <a:off x="8169854" y="2733089"/>
            <a:ext cx="3642607" cy="1365483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Vantagens: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Reduz custos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Salva vidas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44">
            <a:extLst>
              <a:ext uri="{FF2B5EF4-FFF2-40B4-BE49-F238E27FC236}">
                <a16:creationId xmlns:a16="http://schemas.microsoft.com/office/drawing/2014/main" id="{4494761E-9A71-4C54-8BF3-219171A07D79}"/>
              </a:ext>
            </a:extLst>
          </p:cNvPr>
          <p:cNvSpPr/>
          <p:nvPr/>
        </p:nvSpPr>
        <p:spPr>
          <a:xfrm>
            <a:off x="379539" y="2733088"/>
            <a:ext cx="3642607" cy="1365483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Desvantagens: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complexo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sym typeface="Calibri"/>
              </a:rPr>
              <a:t>Difícil modelagem</a:t>
            </a:r>
            <a:endParaRPr dirty="0"/>
          </a:p>
        </p:txBody>
      </p:sp>
      <p:sp>
        <p:nvSpPr>
          <p:cNvPr id="16" name="Shape 143">
            <a:extLst>
              <a:ext uri="{FF2B5EF4-FFF2-40B4-BE49-F238E27FC236}">
                <a16:creationId xmlns:a16="http://schemas.microsoft.com/office/drawing/2014/main" id="{23DD8E59-DC48-4CDD-9A1E-2DE31061A7C5}"/>
              </a:ext>
            </a:extLst>
          </p:cNvPr>
          <p:cNvSpPr/>
          <p:nvPr/>
        </p:nvSpPr>
        <p:spPr>
          <a:xfrm>
            <a:off x="4427827" y="5120639"/>
            <a:ext cx="3336341" cy="1006648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de túnel de vento: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Horizontal.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Vertical.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46">
            <a:extLst>
              <a:ext uri="{FF2B5EF4-FFF2-40B4-BE49-F238E27FC236}">
                <a16:creationId xmlns:a16="http://schemas.microsoft.com/office/drawing/2014/main" id="{6455A25F-451F-4B44-BF0B-1D3ECA1970DB}"/>
              </a:ext>
            </a:extLst>
          </p:cNvPr>
          <p:cNvSpPr/>
          <p:nvPr/>
        </p:nvSpPr>
        <p:spPr>
          <a:xfrm flipH="1">
            <a:off x="4022146" y="3296937"/>
            <a:ext cx="323675" cy="23778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45">
            <a:extLst>
              <a:ext uri="{FF2B5EF4-FFF2-40B4-BE49-F238E27FC236}">
                <a16:creationId xmlns:a16="http://schemas.microsoft.com/office/drawing/2014/main" id="{A3C43010-8D77-4473-B88E-0A8150654947}"/>
              </a:ext>
            </a:extLst>
          </p:cNvPr>
          <p:cNvSpPr/>
          <p:nvPr/>
        </p:nvSpPr>
        <p:spPr>
          <a:xfrm>
            <a:off x="7826590" y="3310107"/>
            <a:ext cx="323675" cy="23778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47">
            <a:extLst>
              <a:ext uri="{FF2B5EF4-FFF2-40B4-BE49-F238E27FC236}">
                <a16:creationId xmlns:a16="http://schemas.microsoft.com/office/drawing/2014/main" id="{A78B7484-C41D-420A-9835-607E81624A5E}"/>
              </a:ext>
            </a:extLst>
          </p:cNvPr>
          <p:cNvSpPr/>
          <p:nvPr/>
        </p:nvSpPr>
        <p:spPr>
          <a:xfrm>
            <a:off x="5943598" y="4506936"/>
            <a:ext cx="304800" cy="47556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806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4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problema?</a:t>
            </a:r>
            <a:endParaRPr sz="4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A154C7C-D376-41AF-BC08-61F8A7381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460" y="1737360"/>
            <a:ext cx="2980550" cy="369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91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4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problema?</a:t>
            </a:r>
            <a:endParaRPr sz="4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A154C7C-D376-41AF-BC08-61F8A7381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460" y="1737360"/>
            <a:ext cx="2980550" cy="3690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E2F6D12D-E236-4156-8145-D0453AE502ED}"/>
                  </a:ext>
                </a:extLst>
              </p:cNvPr>
              <p:cNvSpPr txBox="1"/>
              <p:nvPr/>
            </p:nvSpPr>
            <p:spPr>
              <a:xfrm>
                <a:off x="4883232" y="1982972"/>
                <a:ext cx="2531719" cy="527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𝑎𝑟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̇"/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E2F6D12D-E236-4156-8145-D0453AE50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232" y="1982972"/>
                <a:ext cx="2531719" cy="5271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6BA6D178-7FA2-4A66-8327-EDA1436F99DA}"/>
                  </a:ext>
                </a:extLst>
              </p:cNvPr>
              <p:cNvSpPr txBox="1"/>
              <p:nvPr/>
            </p:nvSpPr>
            <p:spPr>
              <a:xfrm>
                <a:off x="8553893" y="2092649"/>
                <a:ext cx="1149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6BA6D178-7FA2-4A66-8327-EDA1436F9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893" y="2092649"/>
                <a:ext cx="1149802" cy="307777"/>
              </a:xfrm>
              <a:prstGeom prst="rect">
                <a:avLst/>
              </a:prstGeom>
              <a:blipFill>
                <a:blip r:embed="rId6"/>
                <a:stretch>
                  <a:fillRect l="-1587" r="-6878" b="-352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794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4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problema?</a:t>
            </a:r>
            <a:endParaRPr sz="4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A154C7C-D376-41AF-BC08-61F8A7381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460" y="1737360"/>
            <a:ext cx="2980550" cy="3690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E2F6D12D-E236-4156-8145-D0453AE502ED}"/>
                  </a:ext>
                </a:extLst>
              </p:cNvPr>
              <p:cNvSpPr txBox="1"/>
              <p:nvPr/>
            </p:nvSpPr>
            <p:spPr>
              <a:xfrm>
                <a:off x="4883232" y="1982972"/>
                <a:ext cx="2531719" cy="5270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𝑎𝑟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̇"/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E2F6D12D-E236-4156-8145-D0453AE50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232" y="1982972"/>
                <a:ext cx="2531719" cy="5270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080E686A-ADAE-4770-96E9-4E9E995040CA}"/>
                  </a:ext>
                </a:extLst>
              </p:cNvPr>
              <p:cNvSpPr txBox="1"/>
              <p:nvPr/>
            </p:nvSpPr>
            <p:spPr>
              <a:xfrm>
                <a:off x="4883232" y="2755716"/>
                <a:ext cx="1331583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𝑔𝑚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080E686A-ADAE-4770-96E9-4E9E99504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232" y="2755716"/>
                <a:ext cx="1331583" cy="6263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A59201E-7B78-448F-B5D3-B1C161CD259B}"/>
                  </a:ext>
                </a:extLst>
              </p:cNvPr>
              <p:cNvSpPr txBox="1"/>
              <p:nvPr/>
            </p:nvSpPr>
            <p:spPr>
              <a:xfrm>
                <a:off x="8553893" y="2092649"/>
                <a:ext cx="1149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A59201E-7B78-448F-B5D3-B1C161CD2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893" y="2092649"/>
                <a:ext cx="1149802" cy="307777"/>
              </a:xfrm>
              <a:prstGeom prst="rect">
                <a:avLst/>
              </a:prstGeom>
              <a:blipFill>
                <a:blip r:embed="rId7"/>
                <a:stretch>
                  <a:fillRect l="-1587" r="-6878" b="-352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903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Shape 152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097280" y="286603"/>
                <a:ext cx="10058400" cy="14507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800"/>
                  <a:buFont typeface="Arial"/>
                  <a:buNone/>
                </a:pPr>
                <a:r>
                  <a:rPr lang="pt-BR" sz="48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Obtendo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480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pt-BR" sz="480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pt-BR" sz="480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𝑎𝑟</m:t>
                        </m:r>
                      </m:sub>
                    </m:sSub>
                  </m:oMath>
                </a14:m>
                <a:endParaRPr sz="4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52" name="Shape 15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286603"/>
                <a:ext cx="10058400" cy="1450757"/>
              </a:xfrm>
              <a:prstGeom prst="rect">
                <a:avLst/>
              </a:prstGeom>
              <a:blipFill>
                <a:blip r:embed="rId3"/>
                <a:stretch>
                  <a:fillRect l="-2788" b="-21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A154C7C-D376-41AF-BC08-61F8A7381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460" y="1737360"/>
            <a:ext cx="2980550" cy="3690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E2F6D12D-E236-4156-8145-D0453AE502ED}"/>
                  </a:ext>
                </a:extLst>
              </p:cNvPr>
              <p:cNvSpPr txBox="1"/>
              <p:nvPr/>
            </p:nvSpPr>
            <p:spPr>
              <a:xfrm>
                <a:off x="4883232" y="1982972"/>
                <a:ext cx="2425536" cy="527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𝑎𝑟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E2F6D12D-E236-4156-8145-D0453AE50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232" y="1982972"/>
                <a:ext cx="2425536" cy="5271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080E686A-ADAE-4770-96E9-4E9E995040CA}"/>
                  </a:ext>
                </a:extLst>
              </p:cNvPr>
              <p:cNvSpPr txBox="1"/>
              <p:nvPr/>
            </p:nvSpPr>
            <p:spPr>
              <a:xfrm>
                <a:off x="8134617" y="2362149"/>
                <a:ext cx="1331583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𝑔𝑚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080E686A-ADAE-4770-96E9-4E9E99504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617" y="2362149"/>
                <a:ext cx="1331583" cy="626325"/>
              </a:xfrm>
              <a:prstGeom prst="rect">
                <a:avLst/>
              </a:prstGeom>
              <a:blipFill>
                <a:blip r:embed="rId7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áfico 3">
            <a:extLst>
              <a:ext uri="{FF2B5EF4-FFF2-40B4-BE49-F238E27FC236}">
                <a16:creationId xmlns:a16="http://schemas.microsoft.com/office/drawing/2014/main" id="{8EDC5AD8-CB60-4478-9D19-9E2FD88BC4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1331" y="1697285"/>
            <a:ext cx="762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7361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771</TotalTime>
  <Words>630</Words>
  <Application>Microsoft Office PowerPoint</Application>
  <PresentationFormat>Widescreen</PresentationFormat>
  <Paragraphs>503</Paragraphs>
  <Slides>44</Slides>
  <Notes>32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Cambria Math</vt:lpstr>
      <vt:lpstr>Retrospect</vt:lpstr>
      <vt:lpstr>Identificação e Controle de um Levitador a Ar</vt:lpstr>
      <vt:lpstr>Motivação</vt:lpstr>
      <vt:lpstr>Motivação</vt:lpstr>
      <vt:lpstr>Motivação</vt:lpstr>
      <vt:lpstr>Motivação</vt:lpstr>
      <vt:lpstr>Qual é o problema?</vt:lpstr>
      <vt:lpstr>Qual é o problema?</vt:lpstr>
      <vt:lpstr>Qual é o problema?</vt:lpstr>
      <vt:lpstr>Obtendo v_ar</vt:lpstr>
      <vt:lpstr>Resposta ao degrau do sistema modelado</vt:lpstr>
      <vt:lpstr>Identificação Caixa Preta</vt:lpstr>
      <vt:lpstr>Identificação Caixa Preta</vt:lpstr>
      <vt:lpstr>Identificação Caixa Preta</vt:lpstr>
      <vt:lpstr>Identificação Caixa Preta</vt:lpstr>
      <vt:lpstr>Identificação Caixa Preta</vt:lpstr>
      <vt:lpstr>Identificação  por Mínimos Quadrados</vt:lpstr>
      <vt:lpstr>Identificação  por Mínimos Quadrados</vt:lpstr>
      <vt:lpstr>Identificação  por Mínimos Quadrados</vt:lpstr>
      <vt:lpstr>Identificação  por Mínimos Quadrados</vt:lpstr>
      <vt:lpstr>Identificação  por Mínimos Quadrados</vt:lpstr>
      <vt:lpstr>Identificação  por Subespaços</vt:lpstr>
      <vt:lpstr>Identificação  por Subespaços</vt:lpstr>
      <vt:lpstr>Identificação  por Subespaços</vt:lpstr>
      <vt:lpstr>Identificação  por Subespaços</vt:lpstr>
      <vt:lpstr>Identificação  por Subespaços</vt:lpstr>
      <vt:lpstr>Escolha da Estrutura</vt:lpstr>
      <vt:lpstr>Resposta ao sinal PRBS</vt:lpstr>
      <vt:lpstr>Escolha da ordem dos modelos</vt:lpstr>
      <vt:lpstr>Relação entre brancura do resíduo e utilidade do modelo</vt:lpstr>
      <vt:lpstr>Relação entre brancura do resíduo e utilidade do modelo</vt:lpstr>
      <vt:lpstr>Dinâmica dos modelos</vt:lpstr>
      <vt:lpstr>Controle por realimentação</vt:lpstr>
      <vt:lpstr>Controle por realimentação com estimador de estados</vt:lpstr>
      <vt:lpstr>Avaliação Experimental: Resposta ao degrau</vt:lpstr>
      <vt:lpstr>Avaliação Experimental: Resposta ao degrau</vt:lpstr>
      <vt:lpstr>Avaliação Experimental: Resposta à escadaria</vt:lpstr>
      <vt:lpstr>Avaliação Experimental: Robustez à mudança de parâmetros</vt:lpstr>
      <vt:lpstr>Avaliação Experimental: Robustez à perturbação externa</vt:lpstr>
      <vt:lpstr>Erro do Estimador</vt:lpstr>
      <vt:lpstr>Simulação de perturbação externa</vt:lpstr>
      <vt:lpstr>Índice ISE</vt:lpstr>
      <vt:lpstr>Discussão</vt:lpstr>
      <vt:lpstr>Trabalhos Futuros</vt:lpstr>
      <vt:lpstr>Muito Obrigado...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 de Detecção e Isolação de Falhas Baseada em Dados para Benchmark de Turbina Eólica </dc:title>
  <dc:creator>Vicente Lucena</dc:creator>
  <cp:lastModifiedBy>Vicente Lucena</cp:lastModifiedBy>
  <cp:revision>36</cp:revision>
  <dcterms:modified xsi:type="dcterms:W3CDTF">2018-07-11T16:57:47Z</dcterms:modified>
</cp:coreProperties>
</file>